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259" r:id="rId3"/>
    <p:sldId id="278" r:id="rId4"/>
    <p:sldId id="268" r:id="rId5"/>
    <p:sldId id="280" r:id="rId6"/>
    <p:sldId id="270" r:id="rId7"/>
    <p:sldId id="269" r:id="rId8"/>
    <p:sldId id="281" r:id="rId9"/>
    <p:sldId id="272" r:id="rId10"/>
    <p:sldId id="273" r:id="rId11"/>
    <p:sldId id="285" r:id="rId12"/>
    <p:sldId id="286" r:id="rId13"/>
    <p:sldId id="287" r:id="rId14"/>
    <p:sldId id="279" r:id="rId15"/>
    <p:sldId id="284" r:id="rId16"/>
    <p:sldId id="276" r:id="rId17"/>
    <p:sldId id="26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6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121B"/>
    <a:srgbClr val="666666"/>
    <a:srgbClr val="D52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79751" autoAdjust="0"/>
  </p:normalViewPr>
  <p:slideViewPr>
    <p:cSldViewPr>
      <p:cViewPr varScale="1">
        <p:scale>
          <a:sx n="66" d="100"/>
          <a:sy n="66" d="100"/>
        </p:scale>
        <p:origin x="1208" y="32"/>
      </p:cViewPr>
      <p:guideLst>
        <p:guide orient="horz" pos="2160"/>
        <p:guide pos="6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CDB6F-9360-4AC5-A1A4-B746F8B27D7E}" type="datetimeFigureOut">
              <a:rPr lang="en-GB" smtClean="0"/>
              <a:pPr/>
              <a:t>09/01/2018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C8AF62-0413-459D-A055-9BD345497D1F}" type="slidenum">
              <a:rPr lang="en-GB" smtClean="0"/>
              <a:pPr/>
              <a:t>‹#›</a:t>
            </a:fld>
            <a:endParaRPr lang="en-GB"/>
          </a:p>
        </p:txBody>
      </p:sp>
    </p:spTree>
    <p:extLst>
      <p:ext uri="{BB962C8B-B14F-4D97-AF65-F5344CB8AC3E}">
        <p14:creationId xmlns:p14="http://schemas.microsoft.com/office/powerpoint/2010/main" val="37731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eaLnBrk="1" hangingPunct="1"/>
            <a:r>
              <a:rPr lang="en-US" sz="1200" b="1" kern="1200" dirty="0" smtClean="0">
                <a:solidFill>
                  <a:schemeClr val="tx1"/>
                </a:solidFill>
                <a:latin typeface="Lucida Grande" pitchFamily="80" charset="0"/>
                <a:ea typeface="ＭＳ Ｐゴシック" charset="-128"/>
                <a:cs typeface="+mn-cs"/>
              </a:rPr>
              <a:t>LANCASTER UNIVERSITY POWERPOINT TEMPLATES</a:t>
            </a:r>
          </a:p>
          <a:p>
            <a:pPr eaLnBrk="1" hangingPunct="1"/>
            <a:r>
              <a:rPr lang="en-US" sz="1200" kern="1200" baseline="0" dirty="0" smtClean="0">
                <a:solidFill>
                  <a:schemeClr val="tx1"/>
                </a:solidFill>
                <a:latin typeface="Lucida Grande" pitchFamily="80" charset="0"/>
                <a:ea typeface="ＭＳ Ｐゴシック" charset="-128"/>
                <a:cs typeface="+mn-cs"/>
              </a:rPr>
              <a:t>These PowerPoint templates are for use by all University staff. Please see below for further information regarding the use of these templates. Should you have any further queries, please contact the marketing team via webmaster@lancaster.ac.uk</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3: Insert a new slide</a:t>
            </a:r>
          </a:p>
          <a:p>
            <a:pPr eaLnBrk="1" hangingPunct="1"/>
            <a:r>
              <a:rPr lang="en-US" sz="1200" kern="1200" dirty="0" smtClean="0">
                <a:solidFill>
                  <a:srgbClr val="731F43"/>
                </a:solidFill>
                <a:latin typeface="Lucida Grande" pitchFamily="80" charset="0"/>
                <a:ea typeface="ＭＳ Ｐゴシック" charset="-128"/>
                <a:cs typeface="+mn-cs"/>
              </a:rPr>
              <a:t>If you need to insert a new slide, from </a:t>
            </a:r>
            <a:r>
              <a:rPr lang="en-US" sz="1200" kern="1200" baseline="0" dirty="0" smtClean="0">
                <a:solidFill>
                  <a:srgbClr val="666666"/>
                </a:solidFill>
                <a:latin typeface="Lucida Grande" pitchFamily="80" charset="0"/>
                <a:ea typeface="ＭＳ Ｐゴシック" charset="-128"/>
                <a:cs typeface="+mn-cs"/>
              </a:rPr>
              <a:t>the ‘home’ toolbar, click on ‘new slide’ and select from the templates the style you require from the dropdown box.</a:t>
            </a:r>
            <a:endParaRPr lang="en-US" sz="1200" kern="1200" dirty="0" smtClean="0">
              <a:solidFill>
                <a:srgbClr val="731F43"/>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4: </a:t>
            </a:r>
            <a:r>
              <a:rPr lang="en-US" sz="1200" b="1" kern="1200" baseline="0" dirty="0" smtClean="0">
                <a:solidFill>
                  <a:schemeClr val="tx1"/>
                </a:solidFill>
                <a:latin typeface="Lucida Grande" pitchFamily="80" charset="0"/>
                <a:ea typeface="ＭＳ Ｐゴシック" charset="-128"/>
                <a:cs typeface="+mn-cs"/>
              </a:rPr>
              <a:t>Typing new text and copying text from another document</a:t>
            </a:r>
          </a:p>
          <a:p>
            <a:pPr eaLnBrk="1" hangingPunct="1"/>
            <a:r>
              <a:rPr lang="en-US" sz="1200" kern="1200" baseline="0" dirty="0" smtClean="0">
                <a:solidFill>
                  <a:schemeClr val="tx1"/>
                </a:solidFill>
                <a:latin typeface="Lucida Grande" pitchFamily="80" charset="0"/>
                <a:ea typeface="ＭＳ Ｐゴシック" charset="-128"/>
                <a:cs typeface="+mn-cs"/>
              </a:rPr>
              <a:t>New text</a:t>
            </a:r>
            <a:r>
              <a:rPr lang="en-US" sz="1200" kern="1200" dirty="0" smtClean="0">
                <a:solidFill>
                  <a:schemeClr val="tx1"/>
                </a:solidFill>
                <a:latin typeface="Lucida Grande" pitchFamily="80" charset="0"/>
                <a:ea typeface="ＭＳ Ｐゴシック" charset="-128"/>
                <a:cs typeface="+mn-cs"/>
              </a:rPr>
              <a:t> should be typed over the</a:t>
            </a:r>
            <a:r>
              <a:rPr lang="en-US" sz="1200" kern="1200" baseline="0" dirty="0" smtClean="0">
                <a:solidFill>
                  <a:schemeClr val="tx1"/>
                </a:solidFill>
                <a:latin typeface="Lucida Grande" pitchFamily="80" charset="0"/>
                <a:ea typeface="ＭＳ Ｐゴシック" charset="-128"/>
                <a:cs typeface="+mn-cs"/>
              </a:rPr>
              <a:t> text </a:t>
            </a:r>
            <a:r>
              <a:rPr lang="en-US" sz="1200" kern="1200" dirty="0" smtClean="0">
                <a:solidFill>
                  <a:schemeClr val="tx1"/>
                </a:solidFill>
                <a:latin typeface="Lucida Grande" pitchFamily="80" charset="0"/>
                <a:ea typeface="ＭＳ Ｐゴシック" charset="-128"/>
                <a:cs typeface="+mn-cs"/>
              </a:rPr>
              <a:t>in the appropriate template. Copy and pasting text from another document will result in changing the style of the typography and layout. This is unavoidable as it is part of the Microsoft</a:t>
            </a:r>
            <a:r>
              <a:rPr lang="en-US" sz="1200" kern="1200" baseline="0" dirty="0" smtClean="0">
                <a:solidFill>
                  <a:schemeClr val="tx1"/>
                </a:solidFill>
                <a:latin typeface="Lucida Grande" pitchFamily="80" charset="0"/>
                <a:ea typeface="ＭＳ Ｐゴシック" charset="-128"/>
                <a:cs typeface="+mn-cs"/>
              </a:rPr>
              <a:t> software</a:t>
            </a:r>
            <a:r>
              <a:rPr lang="en-US" sz="1200" kern="1200" dirty="0" smtClean="0">
                <a:solidFill>
                  <a:schemeClr val="tx1"/>
                </a:solidFill>
                <a:latin typeface="Lucida Grande" pitchFamily="80" charset="0"/>
                <a:ea typeface="ＭＳ Ｐゴシック" charset="-128"/>
                <a:cs typeface="+mn-cs"/>
              </a:rPr>
              <a:t>. We</a:t>
            </a:r>
            <a:r>
              <a:rPr lang="en-US" sz="1200" kern="1200" baseline="0" dirty="0" smtClean="0">
                <a:solidFill>
                  <a:schemeClr val="tx1"/>
                </a:solidFill>
                <a:latin typeface="Lucida Grande" pitchFamily="80" charset="0"/>
                <a:ea typeface="ＭＳ Ｐゴシック" charset="-128"/>
                <a:cs typeface="+mn-cs"/>
              </a:rPr>
              <a:t> appreciate that in sometimes you will need to copy text from another document into this template. Once you have pasted the existing text into the template, you will need to change the formatting so that they typefaces, sizes, </a:t>
            </a:r>
            <a:r>
              <a:rPr lang="en-US" sz="1200" kern="1200" baseline="0" dirty="0" err="1" smtClean="0">
                <a:solidFill>
                  <a:schemeClr val="tx1"/>
                </a:solidFill>
                <a:latin typeface="Lucida Grande" pitchFamily="80" charset="0"/>
                <a:ea typeface="ＭＳ Ｐゴシック" charset="-128"/>
                <a:cs typeface="+mn-cs"/>
              </a:rPr>
              <a:t>colour</a:t>
            </a:r>
            <a:r>
              <a:rPr lang="en-US" sz="1200" kern="1200" baseline="0" dirty="0" smtClean="0">
                <a:solidFill>
                  <a:schemeClr val="tx1"/>
                </a:solidFill>
                <a:latin typeface="Lucida Grande" pitchFamily="80" charset="0"/>
                <a:ea typeface="ＭＳ Ｐゴシック" charset="-128"/>
                <a:cs typeface="+mn-cs"/>
              </a:rPr>
              <a:t>, line spacing and alignment are consistent with the rest of the template.</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5: Inserting images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solidFill>
                  <a:srgbClr val="666666"/>
                </a:solidFill>
                <a:latin typeface="Calibri" pitchFamily="80" charset="0"/>
              </a:rPr>
              <a:t>There are three choices of templates with images already inserted. Please use the template with the relevant image size and positioning. </a:t>
            </a:r>
            <a:r>
              <a:rPr lang="en-US" sz="1200" kern="1200" dirty="0" smtClean="0">
                <a:solidFill>
                  <a:srgbClr val="731F43"/>
                </a:solidFill>
                <a:latin typeface="Lucida Grande" pitchFamily="80" charset="0"/>
                <a:ea typeface="ＭＳ Ｐゴシック" charset="-128"/>
                <a:cs typeface="+mn-cs"/>
              </a:rPr>
              <a:t>To</a:t>
            </a:r>
            <a:r>
              <a:rPr lang="en-US" sz="1200" kern="1200" baseline="0" dirty="0" smtClean="0">
                <a:solidFill>
                  <a:srgbClr val="731F43"/>
                </a:solidFill>
                <a:latin typeface="Lucida Grande" pitchFamily="80" charset="0"/>
                <a:ea typeface="ＭＳ Ｐゴシック" charset="-128"/>
                <a:cs typeface="+mn-cs"/>
              </a:rPr>
              <a:t> insert an i</a:t>
            </a:r>
            <a:r>
              <a:rPr lang="en-US" sz="1200" kern="1200" dirty="0" smtClean="0">
                <a:solidFill>
                  <a:srgbClr val="731F43"/>
                </a:solidFill>
                <a:latin typeface="Lucida Grande" pitchFamily="80" charset="0"/>
                <a:ea typeface="ＭＳ Ｐゴシック" charset="-128"/>
                <a:cs typeface="+mn-cs"/>
              </a:rPr>
              <a:t>mage,</a:t>
            </a:r>
            <a:r>
              <a:rPr lang="en-US" sz="1200" kern="1200" baseline="0" dirty="0" smtClean="0">
                <a:solidFill>
                  <a:srgbClr val="731F43"/>
                </a:solidFill>
                <a:latin typeface="Lucida Grande" pitchFamily="80" charset="0"/>
                <a:ea typeface="ＭＳ Ｐゴシック" charset="-128"/>
                <a:cs typeface="+mn-cs"/>
              </a:rPr>
              <a:t> please go to ‘insert’ then ‘picture’ and find your image, highlight it and ‘insert’. Resize the image and position as per the example template.</a:t>
            </a:r>
            <a:endParaRPr lang="en-US" sz="1200" kern="1200" dirty="0" smtClean="0">
              <a:solidFill>
                <a:srgbClr val="731F43"/>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6: </a:t>
            </a:r>
            <a:r>
              <a:rPr lang="en-GB" sz="1200" b="1" kern="1200" dirty="0" smtClean="0">
                <a:solidFill>
                  <a:schemeClr val="tx1"/>
                </a:solidFill>
                <a:latin typeface="Lucida Grande" pitchFamily="80" charset="0"/>
                <a:ea typeface="ＭＳ Ｐゴシック" charset="-128"/>
                <a:cs typeface="+mn-cs"/>
              </a:rPr>
              <a:t>Text boxes</a:t>
            </a:r>
          </a:p>
          <a:p>
            <a:pPr eaLnBrk="1" hangingPunct="1"/>
            <a:r>
              <a:rPr lang="en-GB" sz="1200" kern="1200" dirty="0" smtClean="0">
                <a:solidFill>
                  <a:schemeClr val="tx1"/>
                </a:solidFill>
                <a:latin typeface="Lucida Grande" pitchFamily="80" charset="0"/>
                <a:ea typeface="ＭＳ Ｐゴシック" charset="-128"/>
                <a:cs typeface="+mn-cs"/>
              </a:rPr>
              <a:t>If</a:t>
            </a:r>
            <a:r>
              <a:rPr lang="en-GB" sz="1200" kern="1200" baseline="0" dirty="0" smtClean="0">
                <a:solidFill>
                  <a:schemeClr val="tx1"/>
                </a:solidFill>
                <a:latin typeface="Lucida Grande" pitchFamily="80" charset="0"/>
                <a:ea typeface="ＭＳ Ｐゴシック" charset="-128"/>
                <a:cs typeface="+mn-cs"/>
              </a:rPr>
              <a:t> a text box is deleted, either insert a new slide (using the appropriate template) or go to another slide and copy a text box. To select a text box for copying, please click on the outer edge of the text box so that the line goes solid (not dashed). Right click your mouse and select ‘copy’, then go back and ‘paste’ it into the slide where the text box is missing which should paste into the correct position on the slide.</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7: Other information</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GB" sz="1200" b="1" kern="1200" dirty="0" smtClean="0">
                <a:solidFill>
                  <a:schemeClr val="tx1"/>
                </a:solidFill>
                <a:latin typeface="Lucida Grande" pitchFamily="80" charset="0"/>
                <a:ea typeface="ＭＳ Ｐゴシック" charset="-128"/>
                <a:cs typeface="+mn-cs"/>
              </a:rPr>
              <a:t>Typefaces, sizes</a:t>
            </a:r>
            <a:r>
              <a:rPr lang="en-GB" sz="1200" b="1" kern="1200" baseline="0" dirty="0" smtClean="0">
                <a:solidFill>
                  <a:schemeClr val="tx1"/>
                </a:solidFill>
                <a:latin typeface="Lucida Grande" pitchFamily="80" charset="0"/>
                <a:ea typeface="ＭＳ Ｐゴシック" charset="-128"/>
                <a:cs typeface="+mn-cs"/>
              </a:rPr>
              <a:t> and colours</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All copy is Calibri.</a:t>
            </a:r>
          </a:p>
          <a:p>
            <a:pPr eaLnBrk="1" hangingPunct="1"/>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Slide</a:t>
            </a:r>
            <a:r>
              <a:rPr lang="en-GB" sz="1200" kern="1200" baseline="0" dirty="0" smtClean="0">
                <a:solidFill>
                  <a:schemeClr val="tx1"/>
                </a:solidFill>
                <a:latin typeface="Lucida Grande" pitchFamily="80" charset="0"/>
                <a:ea typeface="ＭＳ Ｐゴシック" charset="-128"/>
                <a:cs typeface="+mn-cs"/>
              </a:rPr>
              <a:t> title</a:t>
            </a:r>
            <a:r>
              <a:rPr lang="en-GB" sz="1200" kern="1200" dirty="0" smtClean="0">
                <a:solidFill>
                  <a:schemeClr val="tx1"/>
                </a:solidFill>
                <a:latin typeface="Lucida Grande" pitchFamily="80" charset="0"/>
                <a:ea typeface="ＭＳ Ｐゴシック" charset="-128"/>
                <a:cs typeface="+mn-cs"/>
              </a:rPr>
              <a:t> copy throughout:</a:t>
            </a:r>
          </a:p>
          <a:p>
            <a:pPr eaLnBrk="1" hangingPunct="1"/>
            <a:r>
              <a:rPr lang="en-GB" sz="1200" i="1" kern="1200" dirty="0" smtClean="0">
                <a:solidFill>
                  <a:schemeClr val="tx1"/>
                </a:solidFill>
                <a:latin typeface="Lucida Grande" pitchFamily="80" charset="0"/>
                <a:ea typeface="ＭＳ Ｐゴシック" charset="-128"/>
                <a:cs typeface="+mn-cs"/>
              </a:rPr>
              <a:t>Size:  </a:t>
            </a:r>
            <a:r>
              <a:rPr lang="en-GB" sz="1200" i="0" kern="1200" dirty="0" smtClean="0">
                <a:solidFill>
                  <a:schemeClr val="tx1"/>
                </a:solidFill>
                <a:latin typeface="Lucida Grande" pitchFamily="80" charset="0"/>
                <a:ea typeface="ＭＳ Ｐゴシック" charset="-128"/>
                <a:cs typeface="+mn-cs"/>
              </a:rPr>
              <a:t>36 point</a:t>
            </a: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i="1" kern="1200" dirty="0" smtClean="0">
                <a:solidFill>
                  <a:schemeClr val="tx1"/>
                </a:solidFill>
                <a:latin typeface="Lucida Grande" pitchFamily="80" charset="0"/>
                <a:ea typeface="ＭＳ Ｐゴシック" charset="-128"/>
                <a:cs typeface="+mn-cs"/>
              </a:rPr>
              <a:t>Colour Lancaster University red:  </a:t>
            </a:r>
            <a:r>
              <a:rPr lang="en-GB" sz="1200" kern="1200" dirty="0" smtClean="0">
                <a:solidFill>
                  <a:schemeClr val="tx1"/>
                </a:solidFill>
                <a:latin typeface="Lucida Grande" pitchFamily="80" charset="0"/>
                <a:ea typeface="ＭＳ Ｐゴシック" charset="-128"/>
                <a:cs typeface="+mn-cs"/>
              </a:rPr>
              <a:t>(RGB) R: 181 G: 18 B: 27 (recent</a:t>
            </a:r>
            <a:r>
              <a:rPr lang="en-GB" sz="1200" kern="1200" baseline="0" dirty="0" smtClean="0">
                <a:solidFill>
                  <a:schemeClr val="tx1"/>
                </a:solidFill>
                <a:latin typeface="Lucida Grande" pitchFamily="80" charset="0"/>
                <a:ea typeface="ＭＳ Ｐゴシック" charset="-128"/>
                <a:cs typeface="+mn-cs"/>
              </a:rPr>
              <a:t> colours on PowerPoint)</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Small copy on first and last slide:</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  </a:t>
            </a:r>
            <a:r>
              <a:rPr lang="en-GB" sz="1200" kern="1200" dirty="0" smtClean="0">
                <a:solidFill>
                  <a:schemeClr val="tx1"/>
                </a:solidFill>
                <a:latin typeface="Lucida Grande" pitchFamily="80" charset="0"/>
                <a:ea typeface="ＭＳ Ｐゴシック" charset="-128"/>
                <a:cs typeface="+mn-cs"/>
              </a:rPr>
              <a:t>16 point</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a:t>
            </a:r>
            <a:r>
              <a:rPr lang="en-GB" sz="1200" i="1" kern="1200" baseline="0" dirty="0" smtClean="0">
                <a:solidFill>
                  <a:schemeClr val="tx1"/>
                </a:solidFill>
                <a:latin typeface="Lucida Grande" pitchFamily="80" charset="0"/>
                <a:ea typeface="ＭＳ Ｐゴシック" charset="-128"/>
                <a:cs typeface="+mn-cs"/>
              </a:rPr>
              <a:t> </a:t>
            </a:r>
            <a:r>
              <a:rPr lang="en-GB" sz="1200" i="1" kern="1200" dirty="0" smtClean="0">
                <a:solidFill>
                  <a:schemeClr val="tx1"/>
                </a:solidFill>
                <a:latin typeface="Lucida Grande" pitchFamily="80" charset="0"/>
                <a:ea typeface="ＭＳ Ｐゴシック" charset="-128"/>
                <a:cs typeface="+mn-cs"/>
              </a:rPr>
              <a:t>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Sub-heading</a:t>
            </a:r>
            <a:r>
              <a:rPr lang="en-GB" sz="1200" kern="1200" baseline="0" dirty="0" smtClean="0">
                <a:solidFill>
                  <a:schemeClr val="tx1"/>
                </a:solidFill>
                <a:latin typeface="Lucida Grande" pitchFamily="80" charset="0"/>
                <a:ea typeface="ＭＳ Ｐゴシック" charset="-128"/>
                <a:cs typeface="+mn-cs"/>
              </a:rPr>
              <a:t>s</a:t>
            </a:r>
            <a:r>
              <a:rPr lang="en-GB" sz="1200" kern="1200" dirty="0" smtClean="0">
                <a:solidFill>
                  <a:schemeClr val="tx1"/>
                </a:solidFill>
                <a:latin typeface="Lucida Grande" pitchFamily="80" charset="0"/>
                <a:ea typeface="ＭＳ Ｐゴシック" charset="-128"/>
                <a:cs typeface="+mn-cs"/>
              </a:rPr>
              <a:t>:</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  </a:t>
            </a:r>
            <a:r>
              <a:rPr lang="en-GB" sz="1200" i="0" kern="1200" dirty="0" smtClean="0">
                <a:solidFill>
                  <a:schemeClr val="tx1"/>
                </a:solidFill>
                <a:latin typeface="Lucida Grande" pitchFamily="80" charset="0"/>
                <a:ea typeface="ＭＳ Ｐゴシック" charset="-128"/>
                <a:cs typeface="+mn-cs"/>
              </a:rPr>
              <a:t>24 point – italics</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a:t>
            </a:r>
            <a:r>
              <a:rPr lang="en-GB" sz="1200" i="1" kern="1200" baseline="0" dirty="0" smtClean="0">
                <a:solidFill>
                  <a:schemeClr val="tx1"/>
                </a:solidFill>
                <a:latin typeface="Lucida Grande" pitchFamily="80" charset="0"/>
                <a:ea typeface="ＭＳ Ｐゴシック" charset="-128"/>
                <a:cs typeface="+mn-cs"/>
              </a:rPr>
              <a:t> </a:t>
            </a:r>
            <a:r>
              <a:rPr lang="en-GB" sz="1200" i="1" kern="1200" dirty="0" smtClean="0">
                <a:solidFill>
                  <a:schemeClr val="tx1"/>
                </a:solidFill>
                <a:latin typeface="Lucida Grande" pitchFamily="80" charset="0"/>
                <a:ea typeface="ＭＳ Ｐゴシック" charset="-128"/>
                <a:cs typeface="+mn-cs"/>
              </a:rPr>
              <a:t>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endParaRPr lang="en-GB" sz="1200" kern="1200" dirty="0" smtClean="0">
              <a:solidFill>
                <a:schemeClr val="tx1"/>
              </a:solidFill>
              <a:latin typeface="Lucida Grande" pitchFamily="80" charset="0"/>
              <a:ea typeface="ＭＳ Ｐゴシック" charset="-128"/>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Bullets copy and body copy:</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a:t>
            </a:r>
            <a:r>
              <a:rPr lang="en-GB" sz="1200" i="1" kern="1200" baseline="0" dirty="0" smtClean="0">
                <a:solidFill>
                  <a:schemeClr val="tx1"/>
                </a:solidFill>
                <a:latin typeface="Lucida Grande" pitchFamily="80" charset="0"/>
                <a:ea typeface="ＭＳ Ｐゴシック" charset="-128"/>
                <a:cs typeface="+mn-cs"/>
              </a:rPr>
              <a:t>  </a:t>
            </a:r>
            <a:r>
              <a:rPr lang="en-GB" sz="1200" kern="1200" dirty="0" smtClean="0">
                <a:solidFill>
                  <a:schemeClr val="tx1"/>
                </a:solidFill>
                <a:latin typeface="Lucida Grande" pitchFamily="80" charset="0"/>
                <a:ea typeface="ＭＳ Ｐゴシック" charset="-128"/>
                <a:cs typeface="+mn-cs"/>
              </a:rPr>
              <a:t>24 point</a:t>
            </a:r>
            <a:r>
              <a:rPr lang="en-GB" sz="1200" kern="1200" baseline="0" dirty="0" smtClean="0">
                <a:solidFill>
                  <a:schemeClr val="tx1"/>
                </a:solidFill>
                <a:latin typeface="Lucida Grande" pitchFamily="80" charset="0"/>
                <a:ea typeface="ＭＳ Ｐゴシック" charset="-128"/>
                <a:cs typeface="+mn-cs"/>
              </a:rPr>
              <a:t> </a:t>
            </a:r>
            <a:r>
              <a:rPr lang="en-GB" sz="1200" kern="1200" dirty="0" smtClean="0">
                <a:solidFill>
                  <a:schemeClr val="tx1"/>
                </a:solidFill>
                <a:latin typeface="Lucida Grande" pitchFamily="80" charset="0"/>
                <a:ea typeface="ＭＳ Ｐゴシック" charset="-128"/>
                <a:cs typeface="+mn-cs"/>
              </a:rPr>
              <a:t>(see below for a further option)</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 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It</a:t>
            </a:r>
            <a:r>
              <a:rPr lang="en-GB" sz="1200" kern="1200" baseline="0" dirty="0" smtClean="0">
                <a:solidFill>
                  <a:schemeClr val="tx1"/>
                </a:solidFill>
                <a:latin typeface="Lucida Grande" pitchFamily="80" charset="0"/>
                <a:ea typeface="ＭＳ Ｐゴシック" charset="-128"/>
                <a:cs typeface="+mn-cs"/>
              </a:rPr>
              <a:t> isn’t advisable to have too much text on a slide, however on rare occasions it may be necessary, therefore there is a slide using 20 point bullet pointed text.</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chemeClr val="tx1"/>
              </a:solidFill>
              <a:latin typeface="Lucida Grande" pitchFamily="80" charset="0"/>
              <a:ea typeface="ＭＳ Ｐゴシック" charset="-128"/>
              <a:cs typeface="+mn-cs"/>
            </a:endParaRPr>
          </a:p>
          <a:p>
            <a:pPr eaLnBrk="1" hangingPunct="1"/>
            <a:r>
              <a:rPr lang="en-US" sz="1200" b="1" kern="1200" dirty="0" smtClean="0">
                <a:solidFill>
                  <a:schemeClr val="tx1"/>
                </a:solidFill>
                <a:latin typeface="Lucida Grande" pitchFamily="80" charset="0"/>
                <a:ea typeface="ＭＳ Ｐゴシック" charset="-128"/>
                <a:cs typeface="+mn-cs"/>
              </a:rPr>
              <a:t>Line</a:t>
            </a:r>
            <a:r>
              <a:rPr lang="en-US" sz="1200" b="1" kern="1200" baseline="0" dirty="0" smtClean="0">
                <a:solidFill>
                  <a:schemeClr val="tx1"/>
                </a:solidFill>
                <a:latin typeface="Lucida Grande" pitchFamily="80" charset="0"/>
                <a:ea typeface="ＭＳ Ｐゴシック" charset="-128"/>
                <a:cs typeface="+mn-cs"/>
              </a:rPr>
              <a:t> spacing and alignment</a:t>
            </a:r>
          </a:p>
          <a:p>
            <a:pPr eaLnBrk="1" hangingPunct="1"/>
            <a:r>
              <a:rPr lang="en-US" sz="1200" kern="1200" baseline="0" dirty="0" smtClean="0">
                <a:solidFill>
                  <a:schemeClr val="tx1"/>
                </a:solidFill>
                <a:latin typeface="Lucida Grande" pitchFamily="80" charset="0"/>
                <a:ea typeface="ＭＳ Ｐゴシック" charset="-128"/>
                <a:cs typeface="+mn-cs"/>
              </a:rPr>
              <a:t>Single line spacing (apart from the main headings which is ‘exactly 35 point’)</a:t>
            </a:r>
          </a:p>
          <a:p>
            <a:pPr eaLnBrk="1" hangingPunct="1"/>
            <a:r>
              <a:rPr lang="en-US" sz="1200" kern="1200" baseline="0" dirty="0" smtClean="0">
                <a:solidFill>
                  <a:schemeClr val="tx1"/>
                </a:solidFill>
                <a:latin typeface="Lucida Grande" pitchFamily="80" charset="0"/>
                <a:ea typeface="ＭＳ Ｐゴシック" charset="-128"/>
                <a:cs typeface="+mn-cs"/>
              </a:rPr>
              <a:t>All text is aligned left</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baseline="0" dirty="0" smtClean="0">
                <a:solidFill>
                  <a:srgbClr val="731F43"/>
                </a:solidFill>
                <a:latin typeface="Lucida Grande" pitchFamily="80" charset="0"/>
                <a:ea typeface="ＭＳ Ｐゴシック" charset="-128"/>
                <a:cs typeface="+mn-cs"/>
              </a:rPr>
              <a:t>Slide title options</a:t>
            </a:r>
          </a:p>
          <a:p>
            <a:pPr eaLnBrk="1" hangingPunct="1"/>
            <a:r>
              <a:rPr lang="en-US" sz="1200" kern="1200" baseline="0" dirty="0" smtClean="0">
                <a:solidFill>
                  <a:srgbClr val="731F43"/>
                </a:solidFill>
                <a:latin typeface="Lucida Grande" pitchFamily="80" charset="0"/>
                <a:ea typeface="ＭＳ Ｐゴシック" charset="-128"/>
                <a:cs typeface="+mn-cs"/>
              </a:rPr>
              <a:t>There are two options for titles on the slides – one line or two lines for longer titles. Ideally, the one line title should be used, however on rare occasions a two line title maybe needed.</a:t>
            </a:r>
            <a:endParaRPr lang="en-US" sz="1200" kern="1200" dirty="0" smtClean="0">
              <a:solidFill>
                <a:srgbClr val="731F43"/>
              </a:solidFill>
              <a:latin typeface="Lucida Grande" pitchFamily="80" charset="0"/>
              <a:ea typeface="ＭＳ Ｐゴシック" charset="-128"/>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6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www.bbc.com/news/technology-35824446"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bbc.com/news/technology-35824446" TargetMode="External"/><Relationship Id="rId2" Type="http://schemas.openxmlformats.org/officeDocument/2006/relationships/hyperlink" Target="https://www.gov.uk/government/publications/national-curriculum-in-england-computing-programmes-of-study/national-curriculum-in-england-computing-programmes-of-study" TargetMode="External"/><Relationship Id="rId1" Type="http://schemas.openxmlformats.org/officeDocument/2006/relationships/slideLayout" Target="../slideLayouts/slideLayout4.xml"/><Relationship Id="rId4" Type="http://schemas.openxmlformats.org/officeDocument/2006/relationships/hyperlink" Target="http://ifip-education.ning.com/page/national-reports-on-education-and-technology"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844824"/>
            <a:ext cx="8208912" cy="1370583"/>
          </a:xfrm>
        </p:spPr>
        <p:txBody>
          <a:bodyPr/>
          <a:lstStyle/>
          <a:p>
            <a:pPr algn="ctr"/>
            <a:r>
              <a:rPr lang="en-GB" b="1" dirty="0"/>
              <a:t>The future of computing and educational technologies – learning computing from 5 years of age?</a:t>
            </a:r>
            <a:endParaRPr lang="en-GB" dirty="0"/>
          </a:p>
        </p:txBody>
      </p:sp>
      <p:sp>
        <p:nvSpPr>
          <p:cNvPr id="3" name="Subtitle 2"/>
          <p:cNvSpPr>
            <a:spLocks noGrp="1"/>
          </p:cNvSpPr>
          <p:nvPr>
            <p:ph type="subTitle" idx="1"/>
          </p:nvPr>
        </p:nvSpPr>
        <p:spPr>
          <a:xfrm>
            <a:off x="467544" y="3645024"/>
            <a:ext cx="8208912" cy="1440160"/>
          </a:xfrm>
        </p:spPr>
        <p:txBody>
          <a:bodyPr/>
          <a:lstStyle/>
          <a:p>
            <a:pPr algn="ctr">
              <a:spcBef>
                <a:spcPts val="0"/>
              </a:spcBef>
            </a:pPr>
            <a:r>
              <a:rPr lang="en-GB" dirty="0" smtClean="0"/>
              <a:t>Don Passey</a:t>
            </a:r>
          </a:p>
          <a:p>
            <a:pPr algn="ctr">
              <a:spcBef>
                <a:spcPts val="0"/>
              </a:spcBef>
            </a:pPr>
            <a:r>
              <a:rPr lang="en-GB" dirty="0" smtClean="0"/>
              <a:t>Professor of Technology Enhanced Learning</a:t>
            </a:r>
          </a:p>
          <a:p>
            <a:pPr algn="ctr">
              <a:spcBef>
                <a:spcPts val="0"/>
              </a:spcBef>
            </a:pPr>
            <a:r>
              <a:rPr lang="en-GB" dirty="0" smtClean="0"/>
              <a:t>Department of Educational Research</a:t>
            </a:r>
          </a:p>
          <a:p>
            <a:pPr algn="ctr">
              <a:spcBef>
                <a:spcPts val="0"/>
              </a:spcBef>
            </a:pPr>
            <a:r>
              <a:rPr lang="en-GB" dirty="0" smtClean="0"/>
              <a:t>Lancaster University</a:t>
            </a:r>
            <a:endParaRPr lang="en-GB" dirty="0"/>
          </a:p>
        </p:txBody>
      </p:sp>
      <p:sp>
        <p:nvSpPr>
          <p:cNvPr id="4" name="TextBox 3"/>
          <p:cNvSpPr txBox="1"/>
          <p:nvPr/>
        </p:nvSpPr>
        <p:spPr>
          <a:xfrm>
            <a:off x="1619672" y="1196752"/>
            <a:ext cx="6120680" cy="369332"/>
          </a:xfrm>
          <a:prstGeom prst="rect">
            <a:avLst/>
          </a:prstGeom>
          <a:solidFill>
            <a:schemeClr val="accent3">
              <a:lumMod val="40000"/>
              <a:lumOff val="60000"/>
            </a:schemeClr>
          </a:solidFill>
        </p:spPr>
        <p:txBody>
          <a:bodyPr wrap="square" rtlCol="0">
            <a:spAutoFit/>
          </a:bodyPr>
          <a:lstStyle/>
          <a:p>
            <a:pPr algn="ctr"/>
            <a:r>
              <a:rPr lang="en-GB" dirty="0" smtClean="0">
                <a:solidFill>
                  <a:schemeClr val="bg2">
                    <a:lumMod val="25000"/>
                  </a:schemeClr>
                </a:solidFill>
              </a:rPr>
              <a:t>Confluence 2018</a:t>
            </a:r>
            <a:endParaRPr lang="en-GB" dirty="0">
              <a:solidFill>
                <a:schemeClr val="bg2">
                  <a:lumMod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Summary</a:t>
            </a:r>
            <a:endParaRPr lang="en-GB" dirty="0"/>
          </a:p>
        </p:txBody>
      </p:sp>
      <p:sp>
        <p:nvSpPr>
          <p:cNvPr id="3" name="Text Placeholder 2"/>
          <p:cNvSpPr>
            <a:spLocks noGrp="1"/>
          </p:cNvSpPr>
          <p:nvPr>
            <p:ph type="body" sz="quarter" idx="14"/>
          </p:nvPr>
        </p:nvSpPr>
        <p:spPr/>
        <p:txBody>
          <a:bodyPr/>
          <a:lstStyle/>
          <a:p>
            <a:r>
              <a:rPr lang="en-GB" dirty="0" smtClean="0"/>
              <a:t>Background</a:t>
            </a:r>
          </a:p>
          <a:p>
            <a:r>
              <a:rPr lang="en-GB" dirty="0"/>
              <a:t>Arguments for an Information and Communications Technology (ICT) curriculum </a:t>
            </a:r>
          </a:p>
          <a:p>
            <a:r>
              <a:rPr lang="en-GB" dirty="0" smtClean="0"/>
              <a:t>Arguments for a Computer Science (CS) curriculum</a:t>
            </a:r>
          </a:p>
          <a:p>
            <a:r>
              <a:rPr lang="en-GB" dirty="0" smtClean="0"/>
              <a:t>National policies and directions</a:t>
            </a:r>
          </a:p>
          <a:p>
            <a:r>
              <a:rPr lang="en-GB" dirty="0" smtClean="0"/>
              <a:t>School practices and needs</a:t>
            </a:r>
          </a:p>
          <a:p>
            <a:r>
              <a:rPr lang="en-GB" dirty="0" smtClean="0"/>
              <a:t>Questions to shape the future</a:t>
            </a:r>
          </a:p>
          <a:p>
            <a:endParaRPr lang="en-GB" dirty="0"/>
          </a:p>
        </p:txBody>
      </p:sp>
    </p:spTree>
    <p:extLst>
      <p:ext uri="{BB962C8B-B14F-4D97-AF65-F5344CB8AC3E}">
        <p14:creationId xmlns:p14="http://schemas.microsoft.com/office/powerpoint/2010/main" val="2320619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Background - history</a:t>
            </a:r>
            <a:endParaRPr lang="en-GB" dirty="0"/>
          </a:p>
        </p:txBody>
      </p:sp>
      <p:sp>
        <p:nvSpPr>
          <p:cNvPr id="3" name="Subtitle 2"/>
          <p:cNvSpPr>
            <a:spLocks noGrp="1"/>
          </p:cNvSpPr>
          <p:nvPr>
            <p:ph type="body" sz="quarter" idx="14"/>
          </p:nvPr>
        </p:nvSpPr>
        <p:spPr>
          <a:prstGeom prst="rect">
            <a:avLst/>
          </a:prstGeom>
        </p:spPr>
        <p:txBody>
          <a:bodyPr/>
          <a:lstStyle/>
          <a:p>
            <a:r>
              <a:rPr lang="en-US" dirty="0" smtClean="0"/>
              <a:t>In 1962, Purdue and Stanford Universities established perhaps the first departments of computer science</a:t>
            </a:r>
          </a:p>
          <a:p>
            <a:r>
              <a:rPr lang="en-US" dirty="0" smtClean="0"/>
              <a:t>The first PhD in computer science was awarded in 1965 by the University of Pennsylvania</a:t>
            </a:r>
          </a:p>
          <a:p>
            <a:r>
              <a:rPr lang="en-US" dirty="0" smtClean="0"/>
              <a:t>A robotic hand was developed in the same year at the University of Belgrade</a:t>
            </a:r>
          </a:p>
          <a:p>
            <a:r>
              <a:rPr lang="en-US" dirty="0" smtClean="0"/>
              <a:t>Since the 1980s, there have been concerns that computing and technologies should play a major role in school curricula and practice</a:t>
            </a:r>
          </a:p>
          <a:p>
            <a:r>
              <a:rPr lang="en-US" dirty="0" smtClean="0">
                <a:solidFill>
                  <a:srgbClr val="7F7F7F"/>
                </a:solidFill>
              </a:rPr>
              <a:t>The Department of Trade and Industry supported the first microcomputers in schools in the UK</a:t>
            </a:r>
            <a:endParaRPr lang="en-GB" dirty="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latin typeface="Calibri" pitchFamily="80" charset="0"/>
              </a:rPr>
              <a:t>Arguments for an ICT curriculum</a:t>
            </a:r>
            <a:endParaRPr lang="en-GB" dirty="0"/>
          </a:p>
        </p:txBody>
      </p:sp>
      <p:sp>
        <p:nvSpPr>
          <p:cNvPr id="2" name="Subtitle 1"/>
          <p:cNvSpPr>
            <a:spLocks noGrp="1"/>
          </p:cNvSpPr>
          <p:nvPr>
            <p:ph type="body" sz="quarter" idx="14"/>
          </p:nvPr>
        </p:nvSpPr>
        <p:spPr>
          <a:xfrm>
            <a:off x="395288" y="1628800"/>
            <a:ext cx="8425184" cy="4752975"/>
          </a:xfrm>
          <a:prstGeom prst="rect">
            <a:avLst/>
          </a:prstGeom>
        </p:spPr>
        <p:txBody>
          <a:bodyPr/>
          <a:lstStyle/>
          <a:p>
            <a:r>
              <a:rPr lang="en-US" sz="1800" b="1" dirty="0" smtClean="0"/>
              <a:t>economic argument - </a:t>
            </a:r>
            <a:r>
              <a:rPr lang="en-US" sz="1800" dirty="0" smtClean="0"/>
              <a:t>education should support learners in a curriculum most likely to support a future economy, where young people meet the needs of current and future jobs and their skill requirements</a:t>
            </a:r>
          </a:p>
          <a:p>
            <a:r>
              <a:rPr lang="en-US" sz="1800" b="1" dirty="0" err="1" smtClean="0"/>
              <a:t>organisational</a:t>
            </a:r>
            <a:r>
              <a:rPr lang="en-US" sz="1800" b="1" dirty="0" smtClean="0"/>
              <a:t> argument - </a:t>
            </a:r>
            <a:r>
              <a:rPr lang="en-US" sz="1800" dirty="0" smtClean="0"/>
              <a:t>industries and institutions are increasingly engaging and employing learning technologists to support their own individual local needs</a:t>
            </a:r>
          </a:p>
          <a:p>
            <a:r>
              <a:rPr lang="en-US" sz="1800" b="1" dirty="0" smtClean="0"/>
              <a:t>community argument - </a:t>
            </a:r>
            <a:r>
              <a:rPr lang="en-US" sz="1800" dirty="0" smtClean="0"/>
              <a:t>computing facilities are increasingly being and will increasingly be used for social purposes but also by ‘communities’, including social communities</a:t>
            </a:r>
          </a:p>
          <a:p>
            <a:r>
              <a:rPr lang="en-US" sz="1800" b="1" dirty="0" smtClean="0"/>
              <a:t>educational argument - </a:t>
            </a:r>
            <a:r>
              <a:rPr lang="en-US" sz="1800" dirty="0" smtClean="0"/>
              <a:t>with new developments and new areas being opened up, education should appropriately support and </a:t>
            </a:r>
            <a:r>
              <a:rPr lang="en-US" sz="1800" dirty="0" err="1" smtClean="0"/>
              <a:t>fulfil</a:t>
            </a:r>
            <a:r>
              <a:rPr lang="en-US" sz="1800" dirty="0" smtClean="0"/>
              <a:t> these needs</a:t>
            </a:r>
          </a:p>
          <a:p>
            <a:r>
              <a:rPr lang="en-US" sz="1800" b="1" dirty="0" smtClean="0"/>
              <a:t>learning argument </a:t>
            </a:r>
            <a:r>
              <a:rPr lang="en-US" sz="1800" dirty="0" smtClean="0"/>
              <a:t>- current and new facilities require users to have technical, operational and application skills and competencies if they are to use and apply such facilities to support themselves and others</a:t>
            </a:r>
          </a:p>
          <a:p>
            <a:r>
              <a:rPr lang="en-US" sz="1800" b="1" dirty="0" smtClean="0"/>
              <a:t>learner argument - </a:t>
            </a:r>
            <a:r>
              <a:rPr lang="en-US" sz="1800" dirty="0" smtClean="0"/>
              <a:t>learners should be enabled to engage not only in what are considered to be generic areas of future need (such as numeracy and literacy), but also in areas that interest them</a:t>
            </a:r>
          </a:p>
        </p:txBody>
      </p:sp>
      <p:sp>
        <p:nvSpPr>
          <p:cNvPr id="4" name="TextBox 3"/>
          <p:cNvSpPr txBox="1"/>
          <p:nvPr/>
        </p:nvSpPr>
        <p:spPr>
          <a:xfrm>
            <a:off x="4860032" y="6333874"/>
            <a:ext cx="2623219" cy="369332"/>
          </a:xfrm>
          <a:prstGeom prst="rect">
            <a:avLst/>
          </a:prstGeom>
          <a:noFill/>
        </p:spPr>
        <p:txBody>
          <a:bodyPr wrap="none" rtlCol="0">
            <a:spAutoFit/>
          </a:bodyPr>
          <a:lstStyle/>
          <a:p>
            <a:r>
              <a:rPr lang="en-GB" dirty="0" smtClean="0"/>
              <a:t>Source: </a:t>
            </a:r>
            <a:r>
              <a:rPr lang="en-GB" dirty="0"/>
              <a:t>Passey, D. (2017</a:t>
            </a:r>
            <a:r>
              <a:rPr lang="en-GB" dirty="0" smtClean="0"/>
              <a:t>).</a:t>
            </a:r>
            <a:endParaRPr lang="en-GB" dirty="0"/>
          </a:p>
        </p:txBody>
      </p:sp>
    </p:spTree>
    <p:extLst>
      <p:ext uri="{BB962C8B-B14F-4D97-AF65-F5344CB8AC3E}">
        <p14:creationId xmlns:p14="http://schemas.microsoft.com/office/powerpoint/2010/main" val="3911207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latin typeface="Calibri" pitchFamily="80" charset="0"/>
              </a:rPr>
              <a:t>Arguments for a CS curriculum</a:t>
            </a:r>
            <a:endParaRPr lang="en-GB" dirty="0"/>
          </a:p>
        </p:txBody>
      </p:sp>
      <p:sp>
        <p:nvSpPr>
          <p:cNvPr id="2" name="Subtitle 1"/>
          <p:cNvSpPr>
            <a:spLocks noGrp="1"/>
          </p:cNvSpPr>
          <p:nvPr>
            <p:ph type="body" sz="quarter" idx="14"/>
          </p:nvPr>
        </p:nvSpPr>
        <p:spPr>
          <a:xfrm>
            <a:off x="395288" y="1628800"/>
            <a:ext cx="8425184" cy="4752975"/>
          </a:xfrm>
          <a:prstGeom prst="rect">
            <a:avLst/>
          </a:prstGeom>
        </p:spPr>
        <p:txBody>
          <a:bodyPr/>
          <a:lstStyle/>
          <a:p>
            <a:r>
              <a:rPr lang="en-US" sz="1800" b="1" dirty="0" smtClean="0"/>
              <a:t>economic argument - </a:t>
            </a:r>
            <a:r>
              <a:rPr lang="en-US" sz="1800" dirty="0" smtClean="0"/>
              <a:t>education should support learners in a curriculum most likely to support a future economy, where young people meet </a:t>
            </a:r>
            <a:r>
              <a:rPr lang="en-US" sz="1800" dirty="0" smtClean="0">
                <a:solidFill>
                  <a:srgbClr val="B5121B"/>
                </a:solidFill>
              </a:rPr>
              <a:t>the needs of current and future jobs and their skill requirements</a:t>
            </a:r>
          </a:p>
          <a:p>
            <a:r>
              <a:rPr lang="en-US" sz="1800" b="1" dirty="0" err="1" smtClean="0"/>
              <a:t>organisational</a:t>
            </a:r>
            <a:r>
              <a:rPr lang="en-US" sz="1800" b="1" dirty="0" smtClean="0"/>
              <a:t> argument - </a:t>
            </a:r>
            <a:r>
              <a:rPr lang="en-US" sz="1800" dirty="0" smtClean="0"/>
              <a:t>industries and institutions are increasingly engaging and employing learning technologists to support their own individual local needs</a:t>
            </a:r>
          </a:p>
          <a:p>
            <a:r>
              <a:rPr lang="en-US" sz="1800" b="1" dirty="0" smtClean="0"/>
              <a:t>community argument - </a:t>
            </a:r>
            <a:r>
              <a:rPr lang="en-US" sz="1800" dirty="0" smtClean="0"/>
              <a:t>computing facilities are increasingly being and will increasingly be used for social purposes but also by ‘communities’, including social communities</a:t>
            </a:r>
          </a:p>
          <a:p>
            <a:r>
              <a:rPr lang="en-US" sz="1800" b="1" dirty="0" smtClean="0"/>
              <a:t>educational argument </a:t>
            </a:r>
            <a:r>
              <a:rPr lang="en-US" sz="1800" b="1" dirty="0" smtClean="0">
                <a:solidFill>
                  <a:schemeClr val="tx1"/>
                </a:solidFill>
              </a:rPr>
              <a:t>-</a:t>
            </a:r>
            <a:r>
              <a:rPr lang="en-US" sz="1800" b="1" dirty="0" smtClean="0">
                <a:solidFill>
                  <a:srgbClr val="FF0000"/>
                </a:solidFill>
              </a:rPr>
              <a:t> </a:t>
            </a:r>
            <a:r>
              <a:rPr lang="en-US" sz="1800" dirty="0" smtClean="0">
                <a:solidFill>
                  <a:srgbClr val="B5121B"/>
                </a:solidFill>
              </a:rPr>
              <a:t>with new developments and new areas being opened up, education should appropriately support and </a:t>
            </a:r>
            <a:r>
              <a:rPr lang="en-US" sz="1800" dirty="0" err="1" smtClean="0">
                <a:solidFill>
                  <a:srgbClr val="B5121B"/>
                </a:solidFill>
              </a:rPr>
              <a:t>fulfil</a:t>
            </a:r>
            <a:r>
              <a:rPr lang="en-US" sz="1800" dirty="0" smtClean="0">
                <a:solidFill>
                  <a:srgbClr val="B5121B"/>
                </a:solidFill>
              </a:rPr>
              <a:t> these needs</a:t>
            </a:r>
          </a:p>
          <a:p>
            <a:r>
              <a:rPr lang="en-US" sz="1800" b="1" dirty="0" smtClean="0">
                <a:solidFill>
                  <a:srgbClr val="FF0000"/>
                </a:solidFill>
              </a:rPr>
              <a:t>learning argument </a:t>
            </a:r>
            <a:r>
              <a:rPr lang="en-US" sz="1800" dirty="0" smtClean="0">
                <a:solidFill>
                  <a:srgbClr val="FF0000"/>
                </a:solidFill>
              </a:rPr>
              <a:t>– computer science activities demand creativity and problem-solving approaches</a:t>
            </a:r>
          </a:p>
          <a:p>
            <a:r>
              <a:rPr lang="en-US" sz="1800" b="1" dirty="0" smtClean="0"/>
              <a:t>learner argument - </a:t>
            </a:r>
            <a:r>
              <a:rPr lang="en-US" sz="1800" dirty="0" smtClean="0"/>
              <a:t>learners should be enabled to engage not only in what are considered to be generic areas of future need (such as numeracy and literacy), but also in areas that interest them</a:t>
            </a:r>
            <a:endParaRPr lang="en-GB" sz="1800" dirty="0"/>
          </a:p>
        </p:txBody>
      </p:sp>
      <p:sp>
        <p:nvSpPr>
          <p:cNvPr id="4" name="TextBox 3"/>
          <p:cNvSpPr txBox="1"/>
          <p:nvPr/>
        </p:nvSpPr>
        <p:spPr>
          <a:xfrm>
            <a:off x="4860032" y="6333874"/>
            <a:ext cx="2623219" cy="369332"/>
          </a:xfrm>
          <a:prstGeom prst="rect">
            <a:avLst/>
          </a:prstGeom>
          <a:noFill/>
        </p:spPr>
        <p:txBody>
          <a:bodyPr wrap="none" rtlCol="0">
            <a:spAutoFit/>
          </a:bodyPr>
          <a:lstStyle/>
          <a:p>
            <a:r>
              <a:rPr lang="en-GB" dirty="0" smtClean="0"/>
              <a:t>Source: </a:t>
            </a:r>
            <a:r>
              <a:rPr lang="en-GB" dirty="0"/>
              <a:t>Passey, D. (2017</a:t>
            </a:r>
            <a:r>
              <a:rPr lang="en-GB" dirty="0" smtClean="0"/>
              <a:t>).</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dirty="0" smtClean="0"/>
              <a:t>Curriculum change – future needs</a:t>
            </a:r>
            <a:endParaRPr lang="en-GB" dirty="0"/>
          </a:p>
        </p:txBody>
      </p:sp>
      <p:sp>
        <p:nvSpPr>
          <p:cNvPr id="2" name="Subtitle 1"/>
          <p:cNvSpPr>
            <a:spLocks noGrp="1"/>
          </p:cNvSpPr>
          <p:nvPr>
            <p:ph type="body" sz="quarter" idx="14"/>
          </p:nvPr>
        </p:nvSpPr>
        <p:spPr>
          <a:prstGeom prst="rect">
            <a:avLst/>
          </a:prstGeom>
        </p:spPr>
        <p:txBody>
          <a:bodyPr/>
          <a:lstStyle/>
          <a:p>
            <a:r>
              <a:rPr lang="en-US" i="1" dirty="0" smtClean="0"/>
              <a:t>A high-quality computing education equips pupils to use computational thinking and creativity to understand and change the world</a:t>
            </a:r>
          </a:p>
          <a:p>
            <a:r>
              <a:rPr lang="en-US" i="1" dirty="0" smtClean="0"/>
              <a:t>Computing has deep links with mathematics, science, and design and technology, and provides insights into both natural and artificial systems</a:t>
            </a:r>
          </a:p>
          <a:p>
            <a:r>
              <a:rPr lang="en-US" i="1" dirty="0" smtClean="0"/>
              <a:t>The core of computing is computer science, in which pupils are taught the principles of information and computation, how digital systems work, and how to put this knowledge to use through programming </a:t>
            </a:r>
            <a:r>
              <a:rPr lang="en-US" dirty="0" smtClean="0"/>
              <a:t>(DFE, 2013: </a:t>
            </a:r>
            <a:r>
              <a:rPr lang="en-US" dirty="0" err="1" smtClean="0"/>
              <a:t>n.p</a:t>
            </a:r>
            <a:r>
              <a:rPr lang="en-US" dirty="0" smtClean="0"/>
              <a:t>.)</a:t>
            </a:r>
          </a:p>
          <a:p>
            <a:r>
              <a:rPr lang="en-US" dirty="0" smtClean="0"/>
              <a:t>England is not alone in curriculum changes of this type</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National policies and directions</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528737503"/>
              </p:ext>
            </p:extLst>
          </p:nvPr>
        </p:nvGraphicFramePr>
        <p:xfrm>
          <a:off x="611560" y="1628800"/>
          <a:ext cx="8136904" cy="4737003"/>
        </p:xfrm>
        <a:graphic>
          <a:graphicData uri="http://schemas.openxmlformats.org/drawingml/2006/table">
            <a:tbl>
              <a:tblPr firstRow="1" firstCol="1" bandRow="1">
                <a:tableStyleId>{5C22544A-7EE6-4342-B048-85BDC9FD1C3A}</a:tableStyleId>
              </a:tblPr>
              <a:tblGrid>
                <a:gridCol w="1080120">
                  <a:extLst>
                    <a:ext uri="{9D8B030D-6E8A-4147-A177-3AD203B41FA5}">
                      <a16:colId xmlns:a16="http://schemas.microsoft.com/office/drawing/2014/main" val="1394186092"/>
                    </a:ext>
                  </a:extLst>
                </a:gridCol>
                <a:gridCol w="7056784">
                  <a:extLst>
                    <a:ext uri="{9D8B030D-6E8A-4147-A177-3AD203B41FA5}">
                      <a16:colId xmlns:a16="http://schemas.microsoft.com/office/drawing/2014/main" val="3882162083"/>
                    </a:ext>
                  </a:extLst>
                </a:gridCol>
              </a:tblGrid>
              <a:tr h="148816">
                <a:tc>
                  <a:txBody>
                    <a:bodyPr/>
                    <a:lstStyle/>
                    <a:p>
                      <a:pPr marL="0" indent="0" algn="l">
                        <a:spcAft>
                          <a:spcPts val="0"/>
                        </a:spcAft>
                      </a:pPr>
                      <a:r>
                        <a:rPr lang="en-US" sz="900" u="none" dirty="0">
                          <a:effectLst/>
                        </a:rPr>
                        <a:t>Country</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US" sz="900" u="none">
                          <a:effectLst/>
                        </a:rPr>
                        <a:t>CS</a:t>
                      </a:r>
                      <a:endParaRPr lang="en-GB" sz="1000" u="none">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1304294"/>
                  </a:ext>
                </a:extLst>
              </a:tr>
              <a:tr h="297633">
                <a:tc>
                  <a:txBody>
                    <a:bodyPr/>
                    <a:lstStyle/>
                    <a:p>
                      <a:pPr marL="0" indent="0" algn="l">
                        <a:spcAft>
                          <a:spcPts val="0"/>
                        </a:spcAft>
                      </a:pPr>
                      <a:r>
                        <a:rPr lang="en-US" sz="900" u="none" dirty="0" smtClean="0">
                          <a:effectLst/>
                        </a:rPr>
                        <a:t>Austria</a:t>
                      </a:r>
                      <a:r>
                        <a:rPr lang="en-US" sz="900" u="none" baseline="0" dirty="0" smtClean="0">
                          <a:effectLst/>
                        </a:rPr>
                        <a:t> </a:t>
                      </a:r>
                      <a:r>
                        <a:rPr lang="en-US" sz="900" u="none" dirty="0" smtClean="0">
                          <a:effectLst/>
                        </a:rPr>
                        <a:t>(Futschek</a:t>
                      </a:r>
                      <a:r>
                        <a:rPr lang="en-US" sz="900" u="none" dirty="0">
                          <a:effectLst/>
                        </a:rPr>
                        <a:t>, 2015)</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GB" sz="1200" u="none" dirty="0">
                          <a:effectLst/>
                        </a:rPr>
                        <a:t>Informatics Education is only in grade 9 (age 14 years)</a:t>
                      </a:r>
                      <a:endParaRPr lang="en-GB" sz="1200" u="none"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293695462"/>
                  </a:ext>
                </a:extLst>
              </a:tr>
              <a:tr h="297633">
                <a:tc>
                  <a:txBody>
                    <a:bodyPr/>
                    <a:lstStyle/>
                    <a:p>
                      <a:pPr marL="0" indent="0" algn="l">
                        <a:spcAft>
                          <a:spcPts val="0"/>
                        </a:spcAft>
                      </a:pPr>
                      <a:r>
                        <a:rPr lang="en-US" sz="900" u="none" dirty="0">
                          <a:effectLst/>
                        </a:rPr>
                        <a:t>Finland (</a:t>
                      </a:r>
                      <a:r>
                        <a:rPr lang="en-US" sz="900" u="none" dirty="0" err="1">
                          <a:effectLst/>
                        </a:rPr>
                        <a:t>Koivisto</a:t>
                      </a:r>
                      <a:r>
                        <a:rPr lang="en-US" sz="900" u="none" dirty="0">
                          <a:effectLst/>
                        </a:rPr>
                        <a:t>, 2015)</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US" sz="1200" u="none" dirty="0">
                          <a:effectLst/>
                        </a:rPr>
                        <a:t>In secondary schools, there are quite a number of </a:t>
                      </a:r>
                      <a:r>
                        <a:rPr lang="en-US" sz="1200" u="none" dirty="0" err="1">
                          <a:effectLst/>
                        </a:rPr>
                        <a:t>specialised</a:t>
                      </a:r>
                      <a:r>
                        <a:rPr lang="en-US" sz="1200" u="none" dirty="0">
                          <a:effectLst/>
                        </a:rPr>
                        <a:t> courses like programming, and robotics has become very popular</a:t>
                      </a:r>
                      <a:endParaRPr lang="en-GB" sz="1200" u="none"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7769364"/>
                  </a:ext>
                </a:extLst>
              </a:tr>
              <a:tr h="595266">
                <a:tc>
                  <a:txBody>
                    <a:bodyPr/>
                    <a:lstStyle/>
                    <a:p>
                      <a:pPr marL="0" indent="0" algn="l">
                        <a:spcAft>
                          <a:spcPts val="0"/>
                        </a:spcAft>
                      </a:pPr>
                      <a:r>
                        <a:rPr lang="en-US" sz="900" u="none" dirty="0">
                          <a:effectLst/>
                        </a:rPr>
                        <a:t>France (Grandbastien, 2015)</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US" sz="1200" u="none" dirty="0">
                          <a:effectLst/>
                        </a:rPr>
                        <a:t>Computer science has been an elective subject for students in the scientific stream in general high schools. </a:t>
                      </a:r>
                      <a:r>
                        <a:rPr lang="en-GB" sz="1200" u="none" dirty="0">
                          <a:effectLst/>
                        </a:rPr>
                        <a:t>The May 2015 plan includes “coding” for elementary schools, </a:t>
                      </a:r>
                      <a:r>
                        <a:rPr lang="en-US" sz="1200" u="none" dirty="0">
                          <a:effectLst/>
                        </a:rPr>
                        <a:t>“programming” for all students in middle schools, and there will be an</a:t>
                      </a:r>
                      <a:r>
                        <a:rPr lang="en-GB" sz="1200" u="none" dirty="0">
                          <a:effectLst/>
                        </a:rPr>
                        <a:t> elective course in computer science for all students </a:t>
                      </a:r>
                      <a:endParaRPr lang="en-GB" sz="1200" u="none"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58254628"/>
                  </a:ext>
                </a:extLst>
              </a:tr>
              <a:tr h="446450">
                <a:tc>
                  <a:txBody>
                    <a:bodyPr/>
                    <a:lstStyle/>
                    <a:p>
                      <a:pPr marL="0" indent="0" algn="l">
                        <a:spcAft>
                          <a:spcPts val="0"/>
                        </a:spcAft>
                      </a:pPr>
                      <a:r>
                        <a:rPr lang="en-US" sz="900" u="none" dirty="0">
                          <a:effectLst/>
                        </a:rPr>
                        <a:t>Ireland </a:t>
                      </a:r>
                      <a:endParaRPr lang="en-GB" sz="1000" u="none" dirty="0">
                        <a:effectLst/>
                      </a:endParaRPr>
                    </a:p>
                    <a:p>
                      <a:pPr marL="0" indent="0" algn="l">
                        <a:spcAft>
                          <a:spcPts val="0"/>
                        </a:spcAft>
                      </a:pPr>
                      <a:r>
                        <a:rPr lang="en-US" sz="900" u="none" dirty="0">
                          <a:effectLst/>
                        </a:rPr>
                        <a:t>(Leahy, 2015)</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IE" sz="1200" u="none" dirty="0">
                          <a:effectLst/>
                        </a:rPr>
                        <a:t>In primary schools, activities are incorporated into the timetable informally by ‘champion’ teachers, including those programming with Scratch. In secondary schools, computing activities are mainly in the 4</a:t>
                      </a:r>
                      <a:r>
                        <a:rPr lang="en-IE" sz="1200" u="none" baseline="30000" dirty="0">
                          <a:effectLst/>
                        </a:rPr>
                        <a:t>th </a:t>
                      </a:r>
                      <a:r>
                        <a:rPr lang="en-IE" sz="1200" u="none" dirty="0">
                          <a:effectLst/>
                        </a:rPr>
                        <a:t> Year (optional year – 15/16 year olds)</a:t>
                      </a:r>
                      <a:endParaRPr lang="en-GB" sz="1200" u="none"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66906076"/>
                  </a:ext>
                </a:extLst>
              </a:tr>
              <a:tr h="595266">
                <a:tc>
                  <a:txBody>
                    <a:bodyPr/>
                    <a:lstStyle/>
                    <a:p>
                      <a:pPr marL="0" indent="0" algn="l">
                        <a:spcAft>
                          <a:spcPts val="0"/>
                        </a:spcAft>
                      </a:pPr>
                      <a:r>
                        <a:rPr lang="en-US" sz="900" u="none" dirty="0">
                          <a:effectLst/>
                        </a:rPr>
                        <a:t>Italy </a:t>
                      </a:r>
                      <a:endParaRPr lang="en-GB" sz="1000" u="none" dirty="0">
                        <a:effectLst/>
                      </a:endParaRPr>
                    </a:p>
                    <a:p>
                      <a:pPr marL="0" indent="0" algn="l">
                        <a:spcAft>
                          <a:spcPts val="0"/>
                        </a:spcAft>
                      </a:pPr>
                      <a:r>
                        <a:rPr lang="en-US" sz="900" u="none" dirty="0">
                          <a:effectLst/>
                        </a:rPr>
                        <a:t>(</a:t>
                      </a:r>
                      <a:r>
                        <a:rPr lang="en-US" sz="900" u="none" dirty="0" err="1">
                          <a:effectLst/>
                        </a:rPr>
                        <a:t>Bottino</a:t>
                      </a:r>
                      <a:r>
                        <a:rPr lang="en-US" sz="900" u="none" dirty="0">
                          <a:effectLst/>
                        </a:rPr>
                        <a:t>, 2015)</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GB" sz="1200" u="none" dirty="0">
                          <a:effectLst/>
                        </a:rPr>
                        <a:t>For computer science education, a policy is present for specialised education (e.g. upper secondary technical schools). </a:t>
                      </a:r>
                      <a:r>
                        <a:rPr lang="en-US" sz="1200" u="none" dirty="0">
                          <a:effectLst/>
                        </a:rPr>
                        <a:t>A national optional initiative (“coding the future”) has been launched with the aim of introducing primary school pupils to basic computer science concepts through coding</a:t>
                      </a:r>
                      <a:endParaRPr lang="en-GB" sz="1200" u="none"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34550393"/>
                  </a:ext>
                </a:extLst>
              </a:tr>
              <a:tr h="595266">
                <a:tc>
                  <a:txBody>
                    <a:bodyPr/>
                    <a:lstStyle/>
                    <a:p>
                      <a:pPr marL="0" indent="0" algn="l">
                        <a:spcAft>
                          <a:spcPts val="0"/>
                        </a:spcAft>
                      </a:pPr>
                      <a:r>
                        <a:rPr lang="en-US" sz="900" u="none" dirty="0">
                          <a:effectLst/>
                        </a:rPr>
                        <a:t>Japan </a:t>
                      </a:r>
                      <a:endParaRPr lang="en-GB" sz="1000" u="none" dirty="0">
                        <a:effectLst/>
                      </a:endParaRPr>
                    </a:p>
                    <a:p>
                      <a:pPr marL="0" indent="0" algn="l">
                        <a:spcAft>
                          <a:spcPts val="0"/>
                        </a:spcAft>
                      </a:pPr>
                      <a:r>
                        <a:rPr lang="en-US" sz="900" u="none" dirty="0">
                          <a:effectLst/>
                        </a:rPr>
                        <a:t>(Saito, 2015)</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GB" sz="1200" u="none" dirty="0">
                          <a:effectLst/>
                        </a:rPr>
                        <a:t>No special course for learning informatics or ICT is stated officially at the elementary stage. </a:t>
                      </a:r>
                      <a:r>
                        <a:rPr lang="en-US" sz="1200" u="none" dirty="0">
                          <a:effectLst/>
                        </a:rPr>
                        <a:t>Lower secondary schools have informatics and programming curricula as a part of ‘Technology and Home Economics’, one of the compulsory subjects determined by the Ministry</a:t>
                      </a:r>
                      <a:endParaRPr lang="en-GB" sz="1200" u="none"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54491015"/>
                  </a:ext>
                </a:extLst>
              </a:tr>
              <a:tr h="446450">
                <a:tc>
                  <a:txBody>
                    <a:bodyPr/>
                    <a:lstStyle/>
                    <a:p>
                      <a:pPr marL="0" indent="0" algn="l">
                        <a:spcAft>
                          <a:spcPts val="0"/>
                        </a:spcAft>
                      </a:pPr>
                      <a:r>
                        <a:rPr lang="en-US" sz="900" u="none" dirty="0">
                          <a:effectLst/>
                        </a:rPr>
                        <a:t>Lithuania (</a:t>
                      </a:r>
                      <a:r>
                        <a:rPr lang="en-US" sz="900" u="none" dirty="0" err="1">
                          <a:effectLst/>
                        </a:rPr>
                        <a:t>Dagiené</a:t>
                      </a:r>
                      <a:r>
                        <a:rPr lang="en-US" sz="900" u="none" dirty="0">
                          <a:effectLst/>
                        </a:rPr>
                        <a:t>, 2015)</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US" sz="1200" u="none" dirty="0">
                          <a:effectLst/>
                        </a:rPr>
                        <a:t>In secondary schools, a large number of ICT learning objectives are included in central steering documents, which include less common objectives such as programming skills and knowledge of computer hardware</a:t>
                      </a:r>
                      <a:endParaRPr lang="en-GB" sz="1200" u="none"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58728776"/>
                  </a:ext>
                </a:extLst>
              </a:tr>
              <a:tr h="595266">
                <a:tc>
                  <a:txBody>
                    <a:bodyPr/>
                    <a:lstStyle/>
                    <a:p>
                      <a:pPr marL="0" indent="0" algn="l">
                        <a:spcAft>
                          <a:spcPts val="0"/>
                        </a:spcAft>
                      </a:pPr>
                      <a:r>
                        <a:rPr lang="en-US" sz="900" u="none" dirty="0">
                          <a:effectLst/>
                        </a:rPr>
                        <a:t>Republic of Korea </a:t>
                      </a:r>
                      <a:endParaRPr lang="en-GB" sz="1000" u="none" dirty="0">
                        <a:effectLst/>
                      </a:endParaRPr>
                    </a:p>
                    <a:p>
                      <a:pPr marL="0" indent="0" algn="l">
                        <a:spcAft>
                          <a:spcPts val="0"/>
                        </a:spcAft>
                      </a:pPr>
                      <a:r>
                        <a:rPr lang="en-US" sz="900" u="none" dirty="0">
                          <a:effectLst/>
                        </a:rPr>
                        <a:t>(</a:t>
                      </a:r>
                      <a:r>
                        <a:rPr lang="en-US" sz="900" u="none" dirty="0" err="1">
                          <a:effectLst/>
                        </a:rPr>
                        <a:t>Kimn</a:t>
                      </a:r>
                      <a:r>
                        <a:rPr lang="en-US" sz="900" u="none" dirty="0">
                          <a:effectLst/>
                        </a:rPr>
                        <a:t>, 2015)</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GB" sz="1200" u="none" dirty="0">
                          <a:effectLst/>
                        </a:rPr>
                        <a:t>Basics and how to use algorithms, programming, problem solving, representing information, computer networks and computer ethics are taught as an elective course within the curriculum revised in 2009, but new national curricula with a compulsory course from 2017 will be introduced</a:t>
                      </a:r>
                      <a:endParaRPr lang="en-GB" sz="1200" u="none"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35027963"/>
                  </a:ext>
                </a:extLst>
              </a:tr>
              <a:tr h="446450">
                <a:tc>
                  <a:txBody>
                    <a:bodyPr/>
                    <a:lstStyle/>
                    <a:p>
                      <a:pPr marL="0" indent="0" algn="l">
                        <a:spcAft>
                          <a:spcPts val="0"/>
                        </a:spcAft>
                      </a:pPr>
                      <a:r>
                        <a:rPr lang="en-US" sz="900" u="none" dirty="0">
                          <a:effectLst/>
                        </a:rPr>
                        <a:t>South Africa (van Niekerk, 2015)</a:t>
                      </a:r>
                      <a:endParaRPr lang="en-GB" sz="1000" u="none"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180340" algn="just">
                        <a:spcAft>
                          <a:spcPts val="0"/>
                        </a:spcAft>
                      </a:pPr>
                      <a:r>
                        <a:rPr lang="en-GB" sz="1200" u="none" dirty="0">
                          <a:effectLst/>
                        </a:rPr>
                        <a:t>Computer science, informatics or ICT taught or used in secondary schools focuses on programming in Java and Delphi, but </a:t>
                      </a:r>
                      <a:r>
                        <a:rPr lang="en-US" sz="1200" u="none" dirty="0">
                          <a:effectLst/>
                        </a:rPr>
                        <a:t>there is pressure to drop Java in </a:t>
                      </a:r>
                      <a:r>
                        <a:rPr lang="en-US" sz="1200" u="none" dirty="0" err="1">
                          <a:effectLst/>
                        </a:rPr>
                        <a:t>favour</a:t>
                      </a:r>
                      <a:r>
                        <a:rPr lang="en-US" sz="1200" u="none" dirty="0">
                          <a:effectLst/>
                        </a:rPr>
                        <a:t> of Delphi</a:t>
                      </a:r>
                      <a:r>
                        <a:rPr lang="en-GB" sz="1200" u="none" dirty="0">
                          <a:effectLst/>
                        </a:rPr>
                        <a:t>. There is a large focus on database development</a:t>
                      </a:r>
                      <a:endParaRPr lang="en-GB" sz="1200" u="none"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45957852"/>
                  </a:ext>
                </a:extLst>
              </a:tr>
            </a:tbl>
          </a:graphicData>
        </a:graphic>
      </p:graphicFrame>
    </p:spTree>
    <p:extLst>
      <p:ext uri="{BB962C8B-B14F-4D97-AF65-F5344CB8AC3E}">
        <p14:creationId xmlns:p14="http://schemas.microsoft.com/office/powerpoint/2010/main" val="146117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latin typeface="Calibri" pitchFamily="80" charset="0"/>
              </a:rPr>
              <a:t>School practices and needs</a:t>
            </a:r>
            <a:endParaRPr lang="en-GB" dirty="0"/>
          </a:p>
        </p:txBody>
      </p:sp>
      <p:sp>
        <p:nvSpPr>
          <p:cNvPr id="2" name="Subtitle 1"/>
          <p:cNvSpPr>
            <a:spLocks noGrp="1"/>
          </p:cNvSpPr>
          <p:nvPr>
            <p:ph type="body" sz="quarter" idx="14"/>
          </p:nvPr>
        </p:nvSpPr>
        <p:spPr>
          <a:xfrm>
            <a:off x="395289" y="2276872"/>
            <a:ext cx="8281167" cy="4320778"/>
          </a:xfrm>
          <a:prstGeom prst="rect">
            <a:avLst/>
          </a:prstGeom>
        </p:spPr>
        <p:txBody>
          <a:bodyPr/>
          <a:lstStyle/>
          <a:p>
            <a:r>
              <a:rPr lang="en-GB" dirty="0" smtClean="0"/>
              <a:t>Computing can be applied in different situations</a:t>
            </a:r>
          </a:p>
          <a:p>
            <a:r>
              <a:rPr lang="en-GB" dirty="0" smtClean="0"/>
              <a:t>Formal – in classrooms, focusing perhaps on the learning of the individual</a:t>
            </a:r>
          </a:p>
          <a:p>
            <a:r>
              <a:rPr lang="en-GB" dirty="0" smtClean="0"/>
              <a:t>Informal – in home and community, focusing more on application, identifying practices and needs</a:t>
            </a:r>
          </a:p>
          <a:p>
            <a:r>
              <a:rPr lang="en-GB" dirty="0" smtClean="0"/>
              <a:t>Non-formal –in groups or clubs, supported, but focusing on, working together, on tasks or projects</a:t>
            </a:r>
            <a:endParaRPr lang="en-GB" dirty="0"/>
          </a:p>
          <a:p>
            <a:endParaRPr lang="en-GB" dirty="0"/>
          </a:p>
        </p:txBody>
      </p:sp>
      <p:sp>
        <p:nvSpPr>
          <p:cNvPr id="7" name="TextBox 6"/>
          <p:cNvSpPr txBox="1"/>
          <p:nvPr/>
        </p:nvSpPr>
        <p:spPr>
          <a:xfrm>
            <a:off x="6012160" y="5517232"/>
            <a:ext cx="2664296" cy="400110"/>
          </a:xfrm>
          <a:prstGeom prst="rect">
            <a:avLst/>
          </a:prstGeom>
          <a:noFill/>
        </p:spPr>
        <p:txBody>
          <a:bodyPr wrap="square" rtlCol="0">
            <a:spAutoFit/>
          </a:bodyPr>
          <a:lstStyle/>
          <a:p>
            <a:pPr algn="ctr"/>
            <a:r>
              <a:rPr lang="en-GB" sz="2000" b="1" dirty="0" smtClean="0">
                <a:solidFill>
                  <a:schemeClr val="bg1"/>
                </a:solidFill>
              </a:rPr>
              <a:t>Example image</a:t>
            </a:r>
            <a:endParaRPr lang="en-GB" sz="2000" b="1"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alibri" pitchFamily="80" charset="0"/>
              </a:rPr>
              <a:t>School practices and needs</a:t>
            </a:r>
            <a:endParaRPr lang="en-GB" dirty="0"/>
          </a:p>
        </p:txBody>
      </p:sp>
      <p:sp>
        <p:nvSpPr>
          <p:cNvPr id="6" name="Text Placeholder 5"/>
          <p:cNvSpPr>
            <a:spLocks noGrp="1"/>
          </p:cNvSpPr>
          <p:nvPr>
            <p:ph type="body" sz="quarter" idx="14"/>
          </p:nvPr>
        </p:nvSpPr>
        <p:spPr>
          <a:xfrm>
            <a:off x="395288" y="2204864"/>
            <a:ext cx="8425184" cy="4392786"/>
          </a:xfrm>
        </p:spPr>
        <p:txBody>
          <a:bodyPr/>
          <a:lstStyle/>
          <a:p>
            <a:r>
              <a:rPr lang="en-GB" dirty="0" smtClean="0"/>
              <a:t>Formal – class work and ‘knowledge’</a:t>
            </a:r>
          </a:p>
          <a:p>
            <a:pPr lvl="1"/>
            <a:r>
              <a:rPr lang="en-GB" dirty="0" smtClean="0"/>
              <a:t>E.g. Scratch </a:t>
            </a:r>
            <a:r>
              <a:rPr lang="en-GB" dirty="0" smtClean="0"/>
              <a:t>or Game Maker</a:t>
            </a:r>
          </a:p>
          <a:p>
            <a:r>
              <a:rPr lang="en-GB" dirty="0" smtClean="0"/>
              <a:t>Informal – engaging with others</a:t>
            </a:r>
          </a:p>
          <a:p>
            <a:pPr lvl="1"/>
            <a:r>
              <a:rPr lang="en-GB" dirty="0" smtClean="0"/>
              <a:t>E.g. Raspberry </a:t>
            </a:r>
            <a:r>
              <a:rPr lang="en-GB" dirty="0" smtClean="0"/>
              <a:t>Pi, Lego Robotics or </a:t>
            </a:r>
            <a:r>
              <a:rPr lang="en-GB" dirty="0" err="1" smtClean="0"/>
              <a:t>micro:bit</a:t>
            </a:r>
            <a:r>
              <a:rPr lang="en-GB" dirty="0" smtClean="0"/>
              <a:t> devices</a:t>
            </a:r>
          </a:p>
          <a:p>
            <a:r>
              <a:rPr lang="en-GB" dirty="0" smtClean="0"/>
              <a:t>Non-formal – projects or interest-groups</a:t>
            </a:r>
          </a:p>
          <a:p>
            <a:pPr lvl="1"/>
            <a:r>
              <a:rPr lang="en-GB" smtClean="0"/>
              <a:t>E.g. Video </a:t>
            </a:r>
            <a:r>
              <a:rPr lang="en-GB" dirty="0" smtClean="0"/>
              <a:t>games such as Little Big Planet 2</a:t>
            </a:r>
            <a:endParaRPr lang="en-GB" dirty="0"/>
          </a:p>
          <a:p>
            <a:endParaRPr lang="en-GB" dirty="0"/>
          </a:p>
        </p:txBody>
      </p:sp>
      <p:sp>
        <p:nvSpPr>
          <p:cNvPr id="4" name="TextBox 3"/>
          <p:cNvSpPr txBox="1"/>
          <p:nvPr/>
        </p:nvSpPr>
        <p:spPr>
          <a:xfrm>
            <a:off x="6444208" y="1916832"/>
            <a:ext cx="2232248" cy="400110"/>
          </a:xfrm>
          <a:prstGeom prst="rect">
            <a:avLst/>
          </a:prstGeom>
          <a:noFill/>
        </p:spPr>
        <p:txBody>
          <a:bodyPr wrap="square" rtlCol="0">
            <a:spAutoFit/>
          </a:bodyPr>
          <a:lstStyle/>
          <a:p>
            <a:pPr algn="ctr"/>
            <a:r>
              <a:rPr lang="en-GB" sz="2000" b="1" dirty="0" smtClean="0">
                <a:solidFill>
                  <a:schemeClr val="bg1"/>
                </a:solidFill>
              </a:rPr>
              <a:t>Example image</a:t>
            </a:r>
            <a:endParaRPr lang="en-GB" sz="2000" b="1"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 </a:t>
            </a:r>
            <a:r>
              <a:rPr lang="en-GB" dirty="0" err="1" smtClean="0"/>
              <a:t>micro:bit</a:t>
            </a:r>
            <a:endParaRPr lang="en-GB" dirty="0"/>
          </a:p>
        </p:txBody>
      </p:sp>
      <p:sp>
        <p:nvSpPr>
          <p:cNvPr id="3" name="Text Placeholder 2"/>
          <p:cNvSpPr>
            <a:spLocks noGrp="1"/>
          </p:cNvSpPr>
          <p:nvPr>
            <p:ph type="body" sz="quarter" idx="14"/>
          </p:nvPr>
        </p:nvSpPr>
        <p:spPr/>
        <p:txBody>
          <a:bodyPr/>
          <a:lstStyle/>
          <a:p>
            <a:r>
              <a:rPr lang="en-GB" dirty="0" smtClean="0"/>
              <a:t>A BBC </a:t>
            </a:r>
            <a:r>
              <a:rPr lang="en-GB" dirty="0"/>
              <a:t>Partnership has developed </a:t>
            </a:r>
            <a:r>
              <a:rPr lang="en-GB" dirty="0" smtClean="0"/>
              <a:t>a </a:t>
            </a:r>
            <a:r>
              <a:rPr lang="en-GB" dirty="0"/>
              <a:t>new, more powerful resource for school-aged learners, called the </a:t>
            </a:r>
            <a:r>
              <a:rPr lang="en-GB" dirty="0" err="1" smtClean="0"/>
              <a:t>micro:bit</a:t>
            </a:r>
            <a:r>
              <a:rPr lang="en-GB" dirty="0" smtClean="0"/>
              <a:t>:</a:t>
            </a:r>
          </a:p>
          <a:p>
            <a:pPr lvl="1"/>
            <a:r>
              <a:rPr lang="en-GB" dirty="0" smtClean="0"/>
              <a:t>it </a:t>
            </a:r>
            <a:r>
              <a:rPr lang="en-GB" dirty="0"/>
              <a:t>is low </a:t>
            </a:r>
            <a:r>
              <a:rPr lang="en-GB" dirty="0" smtClean="0"/>
              <a:t>cost, designed </a:t>
            </a:r>
            <a:r>
              <a:rPr lang="en-GB" dirty="0"/>
              <a:t>to be owned and used by </a:t>
            </a:r>
            <a:r>
              <a:rPr lang="en-GB" dirty="0" smtClean="0"/>
              <a:t>children</a:t>
            </a:r>
            <a:endParaRPr lang="en-GB" dirty="0"/>
          </a:p>
          <a:p>
            <a:pPr lvl="1"/>
            <a:r>
              <a:rPr lang="en-GB" dirty="0" smtClean="0"/>
              <a:t>designed </a:t>
            </a:r>
            <a:r>
              <a:rPr lang="en-GB" dirty="0"/>
              <a:t>as an entry device, without </a:t>
            </a:r>
            <a:r>
              <a:rPr lang="en-GB" dirty="0" smtClean="0"/>
              <a:t>need </a:t>
            </a:r>
            <a:r>
              <a:rPr lang="en-GB" dirty="0"/>
              <a:t>for existing specialist </a:t>
            </a:r>
            <a:r>
              <a:rPr lang="en-GB" dirty="0" smtClean="0"/>
              <a:t>knowledge</a:t>
            </a:r>
            <a:endParaRPr lang="en-GB" dirty="0"/>
          </a:p>
          <a:p>
            <a:pPr lvl="1"/>
            <a:r>
              <a:rPr lang="en-GB" dirty="0" smtClean="0"/>
              <a:t>can </a:t>
            </a:r>
            <a:r>
              <a:rPr lang="en-GB" dirty="0"/>
              <a:t>be used as a stand-alone device with the option to connect to other </a:t>
            </a:r>
            <a:r>
              <a:rPr lang="en-GB" dirty="0" smtClean="0"/>
              <a:t>devices, via </a:t>
            </a:r>
            <a:r>
              <a:rPr lang="en-GB" dirty="0"/>
              <a:t>Bluetooth and </a:t>
            </a:r>
            <a:r>
              <a:rPr lang="en-GB" dirty="0" smtClean="0"/>
              <a:t>via </a:t>
            </a:r>
            <a:r>
              <a:rPr lang="en-GB" dirty="0"/>
              <a:t>the internet and </a:t>
            </a:r>
            <a:r>
              <a:rPr lang="en-GB" dirty="0" smtClean="0"/>
              <a:t>networks</a:t>
            </a:r>
            <a:endParaRPr lang="en-GB" dirty="0"/>
          </a:p>
          <a:p>
            <a:pPr lvl="1"/>
            <a:r>
              <a:rPr lang="en-GB" dirty="0" smtClean="0"/>
              <a:t>can </a:t>
            </a:r>
            <a:r>
              <a:rPr lang="en-GB" dirty="0"/>
              <a:t>directly engage with the physical environment through </a:t>
            </a:r>
            <a:r>
              <a:rPr lang="en-GB" dirty="0" err="1"/>
              <a:t>onboard</a:t>
            </a:r>
            <a:r>
              <a:rPr lang="en-GB" dirty="0"/>
              <a:t> </a:t>
            </a:r>
            <a:r>
              <a:rPr lang="en-GB" dirty="0" smtClean="0"/>
              <a:t>sensors</a:t>
            </a:r>
          </a:p>
          <a:p>
            <a:pPr lvl="1"/>
            <a:r>
              <a:rPr lang="en-GB" dirty="0" smtClean="0"/>
              <a:t>can </a:t>
            </a:r>
            <a:r>
              <a:rPr lang="en-GB" dirty="0"/>
              <a:t>be coded through a range of coding </a:t>
            </a:r>
            <a:r>
              <a:rPr lang="en-GB" dirty="0" smtClean="0"/>
              <a:t>environments</a:t>
            </a:r>
          </a:p>
          <a:p>
            <a:pPr lvl="1"/>
            <a:r>
              <a:rPr lang="en-GB" dirty="0" smtClean="0"/>
              <a:t>external </a:t>
            </a:r>
            <a:r>
              <a:rPr lang="en-GB" dirty="0"/>
              <a:t>providers can develop accessories that can be connected to the </a:t>
            </a:r>
            <a:r>
              <a:rPr lang="en-GB" dirty="0" smtClean="0"/>
              <a:t>device</a:t>
            </a:r>
            <a:endParaRPr lang="en-GB" dirty="0"/>
          </a:p>
        </p:txBody>
      </p:sp>
    </p:spTree>
    <p:extLst>
      <p:ext uri="{BB962C8B-B14F-4D97-AF65-F5344CB8AC3E}">
        <p14:creationId xmlns:p14="http://schemas.microsoft.com/office/powerpoint/2010/main" val="2584861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Deployment of the </a:t>
            </a:r>
            <a:r>
              <a:rPr lang="en-GB" dirty="0" err="1" smtClean="0"/>
              <a:t>micro:bit</a:t>
            </a:r>
            <a:r>
              <a:rPr lang="en-GB" dirty="0" smtClean="0"/>
              <a:t> in schools</a:t>
            </a:r>
            <a:endParaRPr lang="en-GB" dirty="0"/>
          </a:p>
        </p:txBody>
      </p:sp>
      <p:sp>
        <p:nvSpPr>
          <p:cNvPr id="3" name="Text Placeholder 2"/>
          <p:cNvSpPr>
            <a:spLocks noGrp="1"/>
          </p:cNvSpPr>
          <p:nvPr>
            <p:ph type="body" sz="quarter" idx="14"/>
          </p:nvPr>
        </p:nvSpPr>
        <p:spPr/>
        <p:txBody>
          <a:bodyPr/>
          <a:lstStyle/>
          <a:p>
            <a:r>
              <a:rPr lang="en-GB" dirty="0" smtClean="0"/>
              <a:t>Available to </a:t>
            </a:r>
            <a:r>
              <a:rPr lang="en-GB" dirty="0"/>
              <a:t>all year 7 learners (11 to 12 years of age) across the United Kingdom (UK) in March 2016, </a:t>
            </a:r>
            <a:r>
              <a:rPr lang="en-GB" dirty="0" smtClean="0"/>
              <a:t>some </a:t>
            </a:r>
            <a:r>
              <a:rPr lang="en-GB" dirty="0"/>
              <a:t>750,000 </a:t>
            </a:r>
            <a:r>
              <a:rPr lang="en-GB" dirty="0" smtClean="0"/>
              <a:t>in </a:t>
            </a:r>
            <a:r>
              <a:rPr lang="en-GB" dirty="0"/>
              <a:t>total  </a:t>
            </a:r>
            <a:endParaRPr lang="en-GB" dirty="0" smtClean="0"/>
          </a:p>
          <a:p>
            <a:r>
              <a:rPr lang="en-GB" dirty="0" smtClean="0"/>
              <a:t>In Singapore, 35,000 have been distributed to schools, with a </a:t>
            </a:r>
            <a:r>
              <a:rPr lang="en-GB" dirty="0"/>
              <a:t>Digital Maker programme </a:t>
            </a:r>
            <a:r>
              <a:rPr lang="en-GB" dirty="0" smtClean="0"/>
              <a:t>to </a:t>
            </a:r>
            <a:r>
              <a:rPr lang="en-GB" dirty="0"/>
              <a:t>support </a:t>
            </a:r>
            <a:r>
              <a:rPr lang="en-GB" dirty="0" smtClean="0"/>
              <a:t>educational approach</a:t>
            </a:r>
          </a:p>
          <a:p>
            <a:r>
              <a:rPr lang="en-GB" dirty="0"/>
              <a:t>In Iceland, in 2017, every 11- and 12-year-old school pupil was given a </a:t>
            </a:r>
            <a:r>
              <a:rPr lang="en-GB" dirty="0" err="1"/>
              <a:t>micro:bit</a:t>
            </a:r>
            <a:r>
              <a:rPr lang="en-GB" dirty="0"/>
              <a:t>, and every year this will be repeated. Teachers were given training and support for using these devices </a:t>
            </a:r>
            <a:endParaRPr lang="en-GB" dirty="0" smtClean="0"/>
          </a:p>
          <a:p>
            <a:r>
              <a:rPr lang="en-GB" dirty="0"/>
              <a:t>In Croatia, 20,000 </a:t>
            </a:r>
            <a:r>
              <a:rPr lang="en-GB" dirty="0" err="1"/>
              <a:t>micro:bits</a:t>
            </a:r>
            <a:r>
              <a:rPr lang="en-GB" dirty="0"/>
              <a:t> have </a:t>
            </a:r>
            <a:r>
              <a:rPr lang="en-GB" dirty="0" smtClean="0"/>
              <a:t>been </a:t>
            </a:r>
            <a:r>
              <a:rPr lang="en-GB" dirty="0"/>
              <a:t>distributed to schools and </a:t>
            </a:r>
            <a:r>
              <a:rPr lang="en-GB" dirty="0" smtClean="0"/>
              <a:t>libraries</a:t>
            </a:r>
          </a:p>
          <a:p>
            <a:r>
              <a:rPr lang="en-GB" dirty="0" smtClean="0"/>
              <a:t>Other countries are looking to follow these examples</a:t>
            </a:r>
          </a:p>
          <a:p>
            <a:endParaRPr lang="en-GB" dirty="0"/>
          </a:p>
        </p:txBody>
      </p:sp>
    </p:spTree>
    <p:extLst>
      <p:ext uri="{BB962C8B-B14F-4D97-AF65-F5344CB8AC3E}">
        <p14:creationId xmlns:p14="http://schemas.microsoft.com/office/powerpoint/2010/main" val="2901037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Examples of </a:t>
            </a:r>
            <a:r>
              <a:rPr lang="en-GB" dirty="0" err="1" smtClean="0"/>
              <a:t>micro:bit</a:t>
            </a:r>
            <a:r>
              <a:rPr lang="en-GB" dirty="0" smtClean="0"/>
              <a:t> uses to date</a:t>
            </a:r>
            <a:endParaRPr lang="en-GB" dirty="0"/>
          </a:p>
        </p:txBody>
      </p:sp>
      <p:sp>
        <p:nvSpPr>
          <p:cNvPr id="3" name="Text Placeholder 2"/>
          <p:cNvSpPr>
            <a:spLocks noGrp="1"/>
          </p:cNvSpPr>
          <p:nvPr>
            <p:ph type="body" sz="quarter" idx="14"/>
          </p:nvPr>
        </p:nvSpPr>
        <p:spPr/>
        <p:txBody>
          <a:bodyPr/>
          <a:lstStyle/>
          <a:p>
            <a:pPr lvl="0"/>
            <a:r>
              <a:rPr lang="en-GB" sz="2050" dirty="0"/>
              <a:t>A pupil wrote a program </a:t>
            </a:r>
            <a:r>
              <a:rPr lang="en-GB" sz="2050" dirty="0" smtClean="0"/>
              <a:t>using a </a:t>
            </a:r>
            <a:r>
              <a:rPr lang="en-GB" sz="2050" dirty="0"/>
              <a:t>heat sensor to log changes in temperature and show the current reading on the computer’s LEDs, </a:t>
            </a:r>
            <a:r>
              <a:rPr lang="en-GB" sz="2050" dirty="0" smtClean="0"/>
              <a:t>attached to </a:t>
            </a:r>
            <a:r>
              <a:rPr lang="en-GB" sz="2050" dirty="0"/>
              <a:t>a helium balloon </a:t>
            </a:r>
            <a:r>
              <a:rPr lang="en-GB" sz="2050" dirty="0" smtClean="0"/>
              <a:t>that flew upwards </a:t>
            </a:r>
            <a:r>
              <a:rPr lang="en-GB" sz="2050" dirty="0"/>
              <a:t>more than 32km (20 miles) into the </a:t>
            </a:r>
            <a:r>
              <a:rPr lang="en-GB" sz="2050" dirty="0" smtClean="0"/>
              <a:t>air</a:t>
            </a:r>
            <a:endParaRPr lang="en-GB" sz="2050" dirty="0"/>
          </a:p>
          <a:p>
            <a:pPr lvl="0"/>
            <a:r>
              <a:rPr lang="en-GB" sz="2050" dirty="0"/>
              <a:t>Pupils </a:t>
            </a:r>
            <a:r>
              <a:rPr lang="en-GB" sz="2050" dirty="0" smtClean="0"/>
              <a:t>helped people </a:t>
            </a:r>
            <a:r>
              <a:rPr lang="en-GB" sz="2050" dirty="0"/>
              <a:t>with autism recognise other people’s emotional states, allowing the user to scroll through a series of graphics, shown via </a:t>
            </a:r>
            <a:r>
              <a:rPr lang="en-GB" sz="2050" dirty="0" smtClean="0"/>
              <a:t>LEDs</a:t>
            </a:r>
            <a:r>
              <a:rPr lang="en-GB" sz="2050" dirty="0"/>
              <a:t>, of faces presenting different </a:t>
            </a:r>
            <a:r>
              <a:rPr lang="en-GB" sz="2050" dirty="0" smtClean="0"/>
              <a:t>moods</a:t>
            </a:r>
            <a:endParaRPr lang="en-GB" sz="2050" dirty="0"/>
          </a:p>
          <a:p>
            <a:pPr lvl="0"/>
            <a:r>
              <a:rPr lang="en-GB" sz="2050" dirty="0"/>
              <a:t>Pupils </a:t>
            </a:r>
            <a:r>
              <a:rPr lang="en-GB" sz="2050" dirty="0" smtClean="0"/>
              <a:t>kept a </a:t>
            </a:r>
            <a:r>
              <a:rPr lang="en-GB" sz="2050" dirty="0"/>
              <a:t>small aircraft on track as it headed toward the North Pole, with the computer programmed to trigger one of two motors whenever the vehicle drifted off course to steer it back to its </a:t>
            </a:r>
            <a:r>
              <a:rPr lang="en-GB" sz="2050" dirty="0" smtClean="0"/>
              <a:t>destination</a:t>
            </a:r>
            <a:endParaRPr lang="en-GB" sz="2050" dirty="0"/>
          </a:p>
          <a:p>
            <a:pPr lvl="0"/>
            <a:r>
              <a:rPr lang="en-GB" sz="2050" dirty="0"/>
              <a:t>Pupils </a:t>
            </a:r>
            <a:r>
              <a:rPr lang="en-GB" sz="2050" dirty="0" smtClean="0"/>
              <a:t>carved their </a:t>
            </a:r>
            <a:r>
              <a:rPr lang="en-GB" sz="2050" dirty="0"/>
              <a:t>own model cars out of foam and </a:t>
            </a:r>
            <a:r>
              <a:rPr lang="en-GB" sz="2050" dirty="0" smtClean="0"/>
              <a:t>blasted </a:t>
            </a:r>
            <a:r>
              <a:rPr lang="en-GB" sz="2050" dirty="0"/>
              <a:t>them along a track using black-powder rockets fitted to their rears, slotted computers inside to measure the rocket cars’ fastest speeds, average speeds and changes in thrust, </a:t>
            </a:r>
            <a:r>
              <a:rPr lang="en-GB" sz="2050" dirty="0" smtClean="0"/>
              <a:t>to use </a:t>
            </a:r>
            <a:r>
              <a:rPr lang="en-GB" sz="2050" dirty="0"/>
              <a:t>the feedback to improve their </a:t>
            </a:r>
            <a:r>
              <a:rPr lang="en-GB" sz="2050" dirty="0" smtClean="0"/>
              <a:t>designs</a:t>
            </a:r>
            <a:endParaRPr lang="en-GB" sz="2050" dirty="0"/>
          </a:p>
          <a:p>
            <a:endParaRPr lang="en-GB" sz="2050" dirty="0"/>
          </a:p>
        </p:txBody>
      </p:sp>
      <p:sp>
        <p:nvSpPr>
          <p:cNvPr id="4" name="TextBox 3"/>
          <p:cNvSpPr txBox="1"/>
          <p:nvPr/>
        </p:nvSpPr>
        <p:spPr>
          <a:xfrm>
            <a:off x="2987824" y="6274484"/>
            <a:ext cx="5631157" cy="646331"/>
          </a:xfrm>
          <a:prstGeom prst="rect">
            <a:avLst/>
          </a:prstGeom>
          <a:noFill/>
        </p:spPr>
        <p:txBody>
          <a:bodyPr wrap="none" rtlCol="0">
            <a:spAutoFit/>
          </a:bodyPr>
          <a:lstStyle/>
          <a:p>
            <a:r>
              <a:rPr lang="en-GB" dirty="0" smtClean="0"/>
              <a:t>Source: </a:t>
            </a:r>
            <a:r>
              <a:rPr lang="en-GB" u="sng" dirty="0">
                <a:hlinkClick r:id="rId2"/>
              </a:rPr>
              <a:t>http://www.bbc.com/news/technology-35824446</a:t>
            </a:r>
            <a:endParaRPr lang="en-GB" dirty="0"/>
          </a:p>
          <a:p>
            <a:endParaRPr lang="en-GB" dirty="0"/>
          </a:p>
        </p:txBody>
      </p:sp>
    </p:spTree>
    <p:extLst>
      <p:ext uri="{BB962C8B-B14F-4D97-AF65-F5344CB8AC3E}">
        <p14:creationId xmlns:p14="http://schemas.microsoft.com/office/powerpoint/2010/main" val="1528478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Questions to shape the future</a:t>
            </a:r>
            <a:endParaRPr lang="en-GB" dirty="0"/>
          </a:p>
        </p:txBody>
      </p:sp>
      <p:sp>
        <p:nvSpPr>
          <p:cNvPr id="3" name="Text Placeholder 2"/>
          <p:cNvSpPr>
            <a:spLocks noGrp="1"/>
          </p:cNvSpPr>
          <p:nvPr>
            <p:ph type="body" sz="quarter" idx="14"/>
          </p:nvPr>
        </p:nvSpPr>
        <p:spPr>
          <a:xfrm>
            <a:off x="395288" y="1700808"/>
            <a:ext cx="8425184" cy="5040560"/>
          </a:xfrm>
        </p:spPr>
        <p:txBody>
          <a:bodyPr/>
          <a:lstStyle/>
          <a:p>
            <a:r>
              <a:rPr lang="en-US" dirty="0"/>
              <a:t>The economic </a:t>
            </a:r>
            <a:r>
              <a:rPr lang="en-US" dirty="0" smtClean="0"/>
              <a:t>argument. </a:t>
            </a:r>
            <a:r>
              <a:rPr lang="en-US" b="1" i="1" dirty="0"/>
              <a:t>Does a school have access to knowledge about the ways that CS and ICT are being used and developed in employment situations, and what future needs might arise?</a:t>
            </a:r>
            <a:endParaRPr lang="en-GB" dirty="0"/>
          </a:p>
          <a:p>
            <a:r>
              <a:rPr lang="en-US" dirty="0"/>
              <a:t>The </a:t>
            </a:r>
            <a:r>
              <a:rPr lang="en-US" dirty="0" err="1"/>
              <a:t>organisational</a:t>
            </a:r>
            <a:r>
              <a:rPr lang="en-US" dirty="0"/>
              <a:t> </a:t>
            </a:r>
            <a:r>
              <a:rPr lang="en-US" dirty="0" smtClean="0"/>
              <a:t>argument. </a:t>
            </a:r>
            <a:r>
              <a:rPr lang="en-US" b="1" i="1" dirty="0"/>
              <a:t>Does a school understand how CS, computing and ICT skills are deployed and managed in </a:t>
            </a:r>
            <a:r>
              <a:rPr lang="en-US" b="1" i="1" dirty="0" err="1"/>
              <a:t>organisations</a:t>
            </a:r>
            <a:r>
              <a:rPr lang="en-US" b="1" i="1" dirty="0"/>
              <a:t>, and do they have facilities to undertake team work or group work activities of this form?</a:t>
            </a:r>
            <a:endParaRPr lang="en-GB" dirty="0"/>
          </a:p>
          <a:p>
            <a:r>
              <a:rPr lang="en-US" dirty="0"/>
              <a:t>The community </a:t>
            </a:r>
            <a:r>
              <a:rPr lang="en-US" dirty="0" smtClean="0"/>
              <a:t>argument. </a:t>
            </a:r>
            <a:r>
              <a:rPr lang="en-US" b="1" i="1" dirty="0"/>
              <a:t>Can a school manage and support activities that are undertaken in non-formal or informal situations, linking with community or </a:t>
            </a:r>
            <a:r>
              <a:rPr lang="en-US" b="1" i="1" dirty="0" err="1"/>
              <a:t>organisations</a:t>
            </a:r>
            <a:r>
              <a:rPr lang="en-US" b="1" i="1" dirty="0"/>
              <a:t> to engage with their needs through problem solving and creative solutions?</a:t>
            </a:r>
            <a:endParaRPr lang="en-GB" dirty="0"/>
          </a:p>
          <a:p>
            <a:endParaRPr lang="en-GB" dirty="0"/>
          </a:p>
        </p:txBody>
      </p:sp>
    </p:spTree>
    <p:extLst>
      <p:ext uri="{BB962C8B-B14F-4D97-AF65-F5344CB8AC3E}">
        <p14:creationId xmlns:p14="http://schemas.microsoft.com/office/powerpoint/2010/main" val="553365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Questions to shape the future</a:t>
            </a:r>
            <a:endParaRPr lang="en-GB" dirty="0"/>
          </a:p>
        </p:txBody>
      </p:sp>
      <p:sp>
        <p:nvSpPr>
          <p:cNvPr id="3" name="Text Placeholder 2"/>
          <p:cNvSpPr>
            <a:spLocks noGrp="1"/>
          </p:cNvSpPr>
          <p:nvPr>
            <p:ph type="body" sz="quarter" idx="14"/>
          </p:nvPr>
        </p:nvSpPr>
        <p:spPr>
          <a:xfrm>
            <a:off x="395288" y="1700808"/>
            <a:ext cx="8425184" cy="4680520"/>
          </a:xfrm>
        </p:spPr>
        <p:txBody>
          <a:bodyPr/>
          <a:lstStyle/>
          <a:p>
            <a:r>
              <a:rPr lang="en-US" dirty="0"/>
              <a:t>The educational </a:t>
            </a:r>
            <a:r>
              <a:rPr lang="en-US" dirty="0" smtClean="0"/>
              <a:t>argument. </a:t>
            </a:r>
            <a:r>
              <a:rPr lang="en-US" b="1" i="1" dirty="0"/>
              <a:t>Does a school have the flexibility to support a curriculum that can provide activities for all learners across certain age ranges, but offer elected courses for those beyond those age ranges?</a:t>
            </a:r>
            <a:endParaRPr lang="en-GB" dirty="0"/>
          </a:p>
          <a:p>
            <a:r>
              <a:rPr lang="en-US" dirty="0"/>
              <a:t>The learning </a:t>
            </a:r>
            <a:r>
              <a:rPr lang="en-US" dirty="0" smtClean="0"/>
              <a:t>argument. </a:t>
            </a:r>
            <a:r>
              <a:rPr lang="en-US" b="1" i="1" dirty="0"/>
              <a:t>Does a school have the facilities to enable teachers to access and use technologies to support both an ICT focus and a CS focus?</a:t>
            </a:r>
            <a:endParaRPr lang="en-GB" dirty="0"/>
          </a:p>
          <a:p>
            <a:r>
              <a:rPr lang="en-US" dirty="0"/>
              <a:t>The learner </a:t>
            </a:r>
            <a:r>
              <a:rPr lang="en-US" dirty="0" smtClean="0"/>
              <a:t>argument. </a:t>
            </a:r>
            <a:r>
              <a:rPr lang="en-US" b="1" i="1" dirty="0"/>
              <a:t>Does a school enable its learners to engage at times when their interest might be stimulated in CS or computing or ICT</a:t>
            </a:r>
            <a:r>
              <a:rPr lang="en-US" b="1" i="1" dirty="0" smtClean="0"/>
              <a:t>?</a:t>
            </a:r>
          </a:p>
        </p:txBody>
      </p:sp>
    </p:spTree>
    <p:extLst>
      <p:ext uri="{BB962C8B-B14F-4D97-AF65-F5344CB8AC3E}">
        <p14:creationId xmlns:p14="http://schemas.microsoft.com/office/powerpoint/2010/main" val="1851650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References</a:t>
            </a:r>
            <a:endParaRPr lang="en-GB" dirty="0"/>
          </a:p>
        </p:txBody>
      </p:sp>
      <p:sp>
        <p:nvSpPr>
          <p:cNvPr id="3" name="Text Placeholder 2"/>
          <p:cNvSpPr>
            <a:spLocks noGrp="1"/>
          </p:cNvSpPr>
          <p:nvPr>
            <p:ph type="body" sz="quarter" idx="14"/>
          </p:nvPr>
        </p:nvSpPr>
        <p:spPr>
          <a:xfrm>
            <a:off x="395288" y="1628800"/>
            <a:ext cx="8425184" cy="5328592"/>
          </a:xfrm>
        </p:spPr>
        <p:txBody>
          <a:bodyPr/>
          <a:lstStyle/>
          <a:p>
            <a:pPr lvl="0"/>
            <a:r>
              <a:rPr lang="en-US" sz="1250" dirty="0" err="1"/>
              <a:t>Bottino</a:t>
            </a:r>
            <a:r>
              <a:rPr lang="en-US" sz="1250" dirty="0"/>
              <a:t>, R. (2015). </a:t>
            </a:r>
            <a:r>
              <a:rPr lang="en-US" sz="1250" i="1" dirty="0"/>
              <a:t>National Report on Education and Technology: Italy</a:t>
            </a:r>
            <a:r>
              <a:rPr lang="en-US" sz="1250" dirty="0"/>
              <a:t>. http://ifip-education.ning.com/page/national-reports-on-education-and-technology. Accessed 1 July 2015.</a:t>
            </a:r>
            <a:endParaRPr lang="en-GB" sz="1250" dirty="0"/>
          </a:p>
          <a:p>
            <a:pPr lvl="0"/>
            <a:r>
              <a:rPr lang="en-US" sz="1250" dirty="0" err="1"/>
              <a:t>Dagiené</a:t>
            </a:r>
            <a:r>
              <a:rPr lang="en-US" sz="1250" dirty="0"/>
              <a:t>, V. (2015). </a:t>
            </a:r>
            <a:r>
              <a:rPr lang="en-US" sz="1250" i="1" dirty="0"/>
              <a:t>National Report on Education and Technology: Lithuania</a:t>
            </a:r>
            <a:r>
              <a:rPr lang="en-US" sz="1250" dirty="0"/>
              <a:t>. http://ifip-education.ning.com/page/national-reports-on-education-and-technology. Accessed 1 July 2015.</a:t>
            </a:r>
            <a:endParaRPr lang="en-GB" sz="1250" dirty="0"/>
          </a:p>
          <a:p>
            <a:pPr lvl="0"/>
            <a:r>
              <a:rPr lang="pt-PT" sz="1250" dirty="0"/>
              <a:t>DFE, 2013. </a:t>
            </a:r>
            <a:r>
              <a:rPr lang="pt-PT" sz="1250" i="1" dirty="0"/>
              <a:t>Statutory guidance – National curriculum in England: computing programmes of study</a:t>
            </a:r>
            <a:r>
              <a:rPr lang="pt-PT" sz="1250" dirty="0"/>
              <a:t>. </a:t>
            </a:r>
            <a:r>
              <a:rPr lang="pt-PT" sz="1250" u="sng" dirty="0">
                <a:hlinkClick r:id="rId2"/>
              </a:rPr>
              <a:t>https://www.gov.uk/government/publications/national-curriculum-in-england-computing-programmes-of-study/national-curriculum-in-england-computing-programmes-of-study</a:t>
            </a:r>
            <a:r>
              <a:rPr lang="pt-PT" sz="1250" dirty="0"/>
              <a:t>.</a:t>
            </a:r>
            <a:endParaRPr lang="en-GB" sz="1250" dirty="0"/>
          </a:p>
          <a:p>
            <a:pPr lvl="0"/>
            <a:r>
              <a:rPr lang="en-US" sz="1250" dirty="0"/>
              <a:t>Futschek, G. (2015). </a:t>
            </a:r>
            <a:r>
              <a:rPr lang="en-US" sz="1250" i="1" dirty="0"/>
              <a:t>National Report on Education and Technology: Austria</a:t>
            </a:r>
            <a:r>
              <a:rPr lang="en-US" sz="1250" dirty="0"/>
              <a:t>. http://ifip-education.ning.com/page/national-reports-on-education-and-technology. Accessed 1 July 2015.</a:t>
            </a:r>
            <a:endParaRPr lang="en-GB" sz="1250" dirty="0"/>
          </a:p>
          <a:p>
            <a:pPr lvl="0"/>
            <a:r>
              <a:rPr lang="en-US" sz="1250" dirty="0"/>
              <a:t>Grandbastien, M. (2015). </a:t>
            </a:r>
            <a:r>
              <a:rPr lang="en-US" sz="1250" i="1" dirty="0"/>
              <a:t>National Report on Education and Technology: France</a:t>
            </a:r>
            <a:r>
              <a:rPr lang="en-US" sz="1250" dirty="0"/>
              <a:t>. http://ifip-education.ning.com/page/national-reports-on-education-and-technology</a:t>
            </a:r>
            <a:r>
              <a:rPr lang="en-US" sz="1250" u="sng" dirty="0"/>
              <a:t>. </a:t>
            </a:r>
            <a:r>
              <a:rPr lang="en-US" sz="1250" dirty="0"/>
              <a:t>Accessed 1 July 2015.</a:t>
            </a:r>
            <a:endParaRPr lang="en-GB" sz="1250" dirty="0"/>
          </a:p>
          <a:p>
            <a:pPr lvl="0"/>
            <a:r>
              <a:rPr lang="en-GB" sz="1250" u="sng" dirty="0">
                <a:hlinkClick r:id="rId3"/>
              </a:rPr>
              <a:t>http://www.bbc.com/news/technology-35824446</a:t>
            </a:r>
            <a:endParaRPr lang="en-GB" sz="1250" dirty="0"/>
          </a:p>
          <a:p>
            <a:pPr lvl="0"/>
            <a:r>
              <a:rPr lang="en-US" sz="1250" dirty="0" err="1"/>
              <a:t>Kimn</a:t>
            </a:r>
            <a:r>
              <a:rPr lang="en-US" sz="1250" dirty="0"/>
              <a:t>, H.J. (2015). </a:t>
            </a:r>
            <a:r>
              <a:rPr lang="en-US" sz="1250" i="1" dirty="0"/>
              <a:t>National Report on Education and Technology: Republic of Korea</a:t>
            </a:r>
            <a:r>
              <a:rPr lang="en-US" sz="1250" dirty="0"/>
              <a:t>. http://ifip-education.ning.com/page/national-reports-on-education-and-technology. Accessed 1 July 2015.</a:t>
            </a:r>
            <a:endParaRPr lang="en-GB" sz="1250" dirty="0"/>
          </a:p>
          <a:p>
            <a:pPr lvl="0"/>
            <a:r>
              <a:rPr lang="en-US" sz="1250" dirty="0" err="1"/>
              <a:t>Koivisto</a:t>
            </a:r>
            <a:r>
              <a:rPr lang="en-US" sz="1250" dirty="0"/>
              <a:t>, J. (2015). </a:t>
            </a:r>
            <a:r>
              <a:rPr lang="en-US" sz="1250" i="1" dirty="0"/>
              <a:t>National Report on Education and Technology: Finland</a:t>
            </a:r>
            <a:r>
              <a:rPr lang="en-US" sz="1250" dirty="0"/>
              <a:t>. http://ifip-education.ning.com/page/national-reports-on-education-and-technology. Accessed 1 July 2015.</a:t>
            </a:r>
            <a:endParaRPr lang="en-GB" sz="1250" dirty="0"/>
          </a:p>
          <a:p>
            <a:pPr lvl="0"/>
            <a:r>
              <a:rPr lang="en-US" sz="1250" dirty="0"/>
              <a:t>Leahy, D. (2015). </a:t>
            </a:r>
            <a:r>
              <a:rPr lang="en-US" sz="1250" i="1" dirty="0"/>
              <a:t>National Report on Education and Technology: Ireland</a:t>
            </a:r>
            <a:r>
              <a:rPr lang="en-US" sz="1250" dirty="0"/>
              <a:t>. http://ifip-education.ning.com/page/national-reports-on-education-and-technology. Accessed 1 July 2015.</a:t>
            </a:r>
            <a:endParaRPr lang="en-GB" sz="1250" dirty="0"/>
          </a:p>
          <a:p>
            <a:pPr lvl="0"/>
            <a:r>
              <a:rPr lang="en-GB" sz="1250" dirty="0"/>
              <a:t>Passey, D. (2017). Computer Science (CS) in the Compulsory Education Curriculum: Implications for Future Research. </a:t>
            </a:r>
            <a:r>
              <a:rPr lang="en-GB" sz="1250" i="1" dirty="0"/>
              <a:t>Education and Information Technology, 22</a:t>
            </a:r>
            <a:r>
              <a:rPr lang="en-GB" sz="1250" dirty="0"/>
              <a:t>(2), 421-443.</a:t>
            </a:r>
          </a:p>
          <a:p>
            <a:pPr lvl="0"/>
            <a:r>
              <a:rPr lang="en-US" sz="1250" dirty="0"/>
              <a:t>Saito, T. (2015). </a:t>
            </a:r>
            <a:r>
              <a:rPr lang="en-US" sz="1250" i="1" dirty="0"/>
              <a:t>National Report on Education and Technology: Japan</a:t>
            </a:r>
            <a:r>
              <a:rPr lang="en-US" sz="1250" dirty="0"/>
              <a:t>. </a:t>
            </a:r>
            <a:r>
              <a:rPr lang="en-US" sz="1250" u="sng" dirty="0">
                <a:hlinkClick r:id="rId4"/>
              </a:rPr>
              <a:t>http://ifip-education.ning.com/page/national-reports-on-education-and-technology</a:t>
            </a:r>
            <a:r>
              <a:rPr lang="en-US" sz="1250" u="sng" dirty="0"/>
              <a:t>. </a:t>
            </a:r>
            <a:r>
              <a:rPr lang="en-US" sz="1250" dirty="0"/>
              <a:t>Accessed 1 July 2015.</a:t>
            </a:r>
            <a:endParaRPr lang="en-GB" sz="1250" dirty="0"/>
          </a:p>
          <a:p>
            <a:pPr lvl="0"/>
            <a:r>
              <a:rPr lang="en-US" sz="1250" dirty="0"/>
              <a:t>Van Niekerk, J. (2015). </a:t>
            </a:r>
            <a:r>
              <a:rPr lang="en-US" sz="1250" i="1" dirty="0"/>
              <a:t>National Report on Education and Technology: South Africa</a:t>
            </a:r>
            <a:r>
              <a:rPr lang="en-US" sz="1250" dirty="0"/>
              <a:t>. </a:t>
            </a:r>
            <a:r>
              <a:rPr lang="en-US" sz="1250" u="sng" dirty="0">
                <a:hlinkClick r:id="rId4"/>
              </a:rPr>
              <a:t>http://ifip-education.ning.com/page/national-reports-on-education-and-technology</a:t>
            </a:r>
            <a:r>
              <a:rPr lang="en-US" sz="1250" u="sng" dirty="0"/>
              <a:t>. </a:t>
            </a:r>
            <a:r>
              <a:rPr lang="en-US" sz="1250" dirty="0"/>
              <a:t>Accessed 1 July 2015.</a:t>
            </a:r>
            <a:endParaRPr lang="en-GB" sz="1250" dirty="0"/>
          </a:p>
          <a:p>
            <a:endParaRPr lang="en-GB" sz="125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alibri" pitchFamily="80" charset="0"/>
              </a:rPr>
              <a:t>Contact</a:t>
            </a:r>
            <a:endParaRPr lang="en-GB" dirty="0"/>
          </a:p>
        </p:txBody>
      </p:sp>
      <p:sp>
        <p:nvSpPr>
          <p:cNvPr id="3" name="Subtitle 2"/>
          <p:cNvSpPr>
            <a:spLocks noGrp="1"/>
          </p:cNvSpPr>
          <p:nvPr>
            <p:ph type="subTitle" idx="1"/>
          </p:nvPr>
        </p:nvSpPr>
        <p:spPr/>
        <p:txBody>
          <a:bodyPr/>
          <a:lstStyle/>
          <a:p>
            <a:pPr>
              <a:spcBef>
                <a:spcPts val="0"/>
              </a:spcBef>
            </a:pPr>
            <a:r>
              <a:rPr lang="en-US" dirty="0" smtClean="0">
                <a:latin typeface="Calibri" pitchFamily="80" charset="0"/>
              </a:rPr>
              <a:t>d.passey@lancaster.ac.uk</a:t>
            </a:r>
          </a:p>
        </p:txBody>
      </p:sp>
    </p:spTree>
  </p:cSld>
  <p:clrMapOvr>
    <a:masterClrMapping/>
  </p:clrMapOvr>
</p:sld>
</file>

<file path=ppt/theme/theme1.xml><?xml version="1.0" encoding="utf-8"?>
<a:theme xmlns:a="http://schemas.openxmlformats.org/drawingml/2006/main" name="Office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462</TotalTime>
  <Words>2291</Words>
  <Application>Microsoft Office PowerPoint</Application>
  <PresentationFormat>On-screen Show (4:3)</PresentationFormat>
  <Paragraphs>155</Paragraphs>
  <Slides>16</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ＭＳ Ｐゴシック</vt:lpstr>
      <vt:lpstr>Arial</vt:lpstr>
      <vt:lpstr>Calibri</vt:lpstr>
      <vt:lpstr>Lucida Grande</vt:lpstr>
      <vt:lpstr>Times New Roman</vt:lpstr>
      <vt:lpstr>Office Theme</vt:lpstr>
      <vt:lpstr>Slide 2: Text Only</vt:lpstr>
      <vt:lpstr>The future of computing and educational technologies – learning computing from 5 years of age?</vt:lpstr>
      <vt:lpstr>Summary</vt:lpstr>
      <vt:lpstr>Background - history</vt:lpstr>
      <vt:lpstr>Arguments for an ICT curriculum</vt:lpstr>
      <vt:lpstr>Arguments for a CS curriculum</vt:lpstr>
      <vt:lpstr>Curriculum change – future needs</vt:lpstr>
      <vt:lpstr>National policies and directions</vt:lpstr>
      <vt:lpstr>School practices and needs</vt:lpstr>
      <vt:lpstr>School practices and needs</vt:lpstr>
      <vt:lpstr>The micro:bit</vt:lpstr>
      <vt:lpstr>Deployment of the micro:bit in schools</vt:lpstr>
      <vt:lpstr>Examples of micro:bit uses to date</vt:lpstr>
      <vt:lpstr>Questions to shape the future</vt:lpstr>
      <vt:lpstr>Questions to shape the future</vt:lpstr>
      <vt:lpstr>References</vt:lpstr>
      <vt:lpstr>Contact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wendy.gallagher</dc:creator>
  <cp:lastModifiedBy>Passey, Don</cp:lastModifiedBy>
  <cp:revision>113</cp:revision>
  <dcterms:created xsi:type="dcterms:W3CDTF">2011-10-31T13:04:17Z</dcterms:created>
  <dcterms:modified xsi:type="dcterms:W3CDTF">2018-01-09T10:12:38Z</dcterms:modified>
</cp:coreProperties>
</file>